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1_1AA1892B.xml" ContentType="application/vnd.ms-powerpoint.comments+xml"/>
  <Override PartName="/ppt/comments/modernComment_102_522BD4F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4_FB20548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1"/>
  </p:notesMasterIdLst>
  <p:sldIdLst>
    <p:sldId id="270" r:id="rId2"/>
    <p:sldId id="256" r:id="rId3"/>
    <p:sldId id="265" r:id="rId4"/>
    <p:sldId id="266" r:id="rId5"/>
    <p:sldId id="257" r:id="rId6"/>
    <p:sldId id="258" r:id="rId7"/>
    <p:sldId id="259" r:id="rId8"/>
    <p:sldId id="263" r:id="rId9"/>
    <p:sldId id="272" r:id="rId10"/>
    <p:sldId id="269" r:id="rId11"/>
    <p:sldId id="273" r:id="rId12"/>
    <p:sldId id="274" r:id="rId13"/>
    <p:sldId id="277" r:id="rId14"/>
    <p:sldId id="275" r:id="rId15"/>
    <p:sldId id="276" r:id="rId16"/>
    <p:sldId id="264" r:id="rId17"/>
    <p:sldId id="260" r:id="rId18"/>
    <p:sldId id="26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67D1F7-0C0A-C75D-8E2D-4C82F6C2E393}" name="Guilherme Fibrantz" initials="GF" userId="S::gfibrantz@furb.br::3cce7974-2381-4f66-8891-f3a42795ef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AC590-D98B-BE47-43ED-D48B6190EC5A}" v="47" dt="2022-03-09T22:13:28.117"/>
    <p1510:client id="{1C114316-CCFD-7602-C089-253570419180}" v="4" dt="2022-03-09T23:38:05.245"/>
    <p1510:client id="{3B29794D-971D-4CE2-9522-C8B541148DA6}" v="888" dt="2022-03-09T23:44:45.116"/>
    <p1510:client id="{627B86D7-7970-348E-FFE0-C1CC11BEC7ED}" v="193" dt="2022-03-09T22:57:54.052"/>
    <p1510:client id="{9E637C8A-79BC-E6DC-55A9-900FFAEDE830}" v="415" dt="2022-03-09T20:18:34.730"/>
    <p1510:client id="{FB0DAD51-6DAD-2A26-3802-A4593F271107}" v="74" dt="2022-03-09T21:47:3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1_1AA189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8C4AE9-B7B8-4681-9599-12A0138031B3}" authorId="{9B67D1F7-0C0A-C75D-8E2D-4C82F6C2E393}" created="2022-03-07T23:08:17.3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46794027" sldId="257"/>
      <ac:spMk id="5" creationId="{3E60A3FC-80AF-4659-9BEB-6944A9F674F5}"/>
    </ac:deMkLst>
    <p188:txBody>
      <a:bodyPr/>
      <a:lstStyle/>
      <a:p>
        <a:r>
          <a:rPr lang="pt-BR"/>
          <a:t>https://www.tecmundo.com.br/mercado/123579-a-historia-da-realidade-virtual.htm</a:t>
        </a:r>
      </a:p>
    </p188:txBody>
  </p188:cm>
  <p188:cm id="{BA637925-536E-4ABB-9CE9-DE2AD5B99337}" authorId="{9B67D1F7-0C0A-C75D-8E2D-4C82F6C2E393}" created="2022-03-09T22:15:04.260">
    <pc:sldMkLst xmlns:pc="http://schemas.microsoft.com/office/powerpoint/2013/main/command">
      <pc:docMk/>
      <pc:sldMk cId="446794027" sldId="257"/>
    </pc:sldMkLst>
    <p188:txBody>
      <a:bodyPr/>
      <a:lstStyle/>
      <a:p>
        <a:r>
          <a:rPr lang="pt-BR"/>
          <a:t> usavam espelhos na frente dos olhos com uma pequena angulação na lente para trazer imersão</a:t>
        </a:r>
      </a:p>
    </p188:txBody>
  </p188:cm>
  <p188:cm id="{F3F8838D-9FD3-4A82-B44F-4CC6F9F7364E}" authorId="{9B67D1F7-0C0A-C75D-8E2D-4C82F6C2E393}" created="2022-03-09T22:16:01.667">
    <pc:sldMkLst xmlns:pc="http://schemas.microsoft.com/office/powerpoint/2013/main/command">
      <pc:docMk/>
      <pc:sldMk cId="446794027" sldId="257"/>
    </pc:sldMkLst>
    <p188:txBody>
      <a:bodyPr/>
      <a:lstStyle/>
      <a:p>
        <a:r>
          <a:rPr lang="pt-BR"/>
          <a:t>Simulava um fliperama e trazia uma mistura de cadeira que se mexia, óculos com visor, alto-falantes e até odores para simular a experiência</a:t>
        </a:r>
      </a:p>
    </p188:txBody>
  </p188:cm>
  <p188:cm id="{5D3E071F-7672-4DCE-B687-516969315E06}" authorId="{9B67D1F7-0C0A-C75D-8E2D-4C82F6C2E393}" created="2022-03-09T22:16:20.9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46794027" sldId="257"/>
      <ac:spMk id="9" creationId="{0D4DDF39-A086-4788-A955-CFA035D58FF3}"/>
    </ac:deMkLst>
    <p188:txBody>
      <a:bodyPr/>
      <a:lstStyle/>
      <a:p>
        <a:r>
          <a:rPr lang="pt-BR"/>
          <a:t>considerado o primeiro headset funcional de realidade virtual, com um computador gerando o mundo artificial e interação com objetos.</a:t>
        </a:r>
      </a:p>
    </p188:txBody>
  </p188:cm>
</p188:cmLst>
</file>

<file path=ppt/comments/modernComment_102_522BD4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8DB33-5E71-4063-B963-4B777A2AF7EC}" authorId="{9B67D1F7-0C0A-C75D-8E2D-4C82F6C2E393}" created="2022-03-09T22:17:02.372">
    <pc:sldMkLst xmlns:pc="http://schemas.microsoft.com/office/powerpoint/2013/main/command">
      <pc:docMk/>
      <pc:sldMk cId="1378604272" sldId="258"/>
    </pc:sldMkLst>
    <p188:txBody>
      <a:bodyPr/>
      <a:lstStyle/>
      <a:p>
        <a:r>
          <a:rPr lang="pt-BR"/>
          <a:t>Virtual boy foi um fracasso por ser extremamente desconfortável</a:t>
        </a:r>
      </a:p>
    </p188:txBody>
  </p188:cm>
  <p188:cm id="{04954C0F-F97C-4BE5-8D5F-1D2B551D944F}" authorId="{9B67D1F7-0C0A-C75D-8E2D-4C82F6C2E393}" created="2022-03-09T22:18:07.7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78604272" sldId="258"/>
      <ac:picMk id="14" creationId="{9D2B74E8-2A08-4ED2-ADBD-41154CF3398A}"/>
    </ac:deMkLst>
    <p188:txBody>
      <a:bodyPr/>
      <a:lstStyle/>
      <a:p>
        <a:r>
          <a:rPr lang="pt-BR"/>
          <a:t>View master consistia em um óculos de plástico capaz de reproduzir pequenos conteúdos em 3D que surgiam em discos</a:t>
        </a:r>
      </a:p>
    </p188:txBody>
  </p188:cm>
  <p188:cm id="{042B2A59-493F-40A1-B022-87D7CDB6FEAB}" authorId="{9B67D1F7-0C0A-C75D-8E2D-4C82F6C2E393}" created="2022-03-09T22:18:46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78604272" sldId="258"/>
      <ac:picMk id="14" creationId="{9D2B74E8-2A08-4ED2-ADBD-41154CF3398A}"/>
    </ac:deMkLst>
    <p188:txBody>
      <a:bodyPr/>
      <a:lstStyle/>
      <a:p>
        <a:r>
          <a:rPr lang="pt-BR"/>
          <a:t>cardboard é conectado ao celular, sendo possivel explorar diversos aplicativos que ampliam seus horizontes</a:t>
        </a:r>
      </a:p>
    </p188:txBody>
  </p188:cm>
  <p188:cm id="{3D5039C3-D4DB-4BD5-9570-2F5C96A0C2DB}" authorId="{9B67D1F7-0C0A-C75D-8E2D-4C82F6C2E393}" created="2022-03-09T22:19:48.625">
    <pc:sldMkLst xmlns:pc="http://schemas.microsoft.com/office/powerpoint/2013/main/command">
      <pc:docMk/>
      <pc:sldMk cId="1378604272" sldId="258"/>
    </pc:sldMkLst>
    <p188:txBody>
      <a:bodyPr/>
      <a:lstStyle/>
      <a:p>
        <a:r>
          <a:rPr lang="pt-BR"/>
          <a:t>Oculus rift é mais voltado para jogos</a:t>
        </a:r>
      </a:p>
    </p188:txBody>
  </p188:cm>
</p188:cmLst>
</file>

<file path=ppt/comments/modernComment_114_FB2054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A6C81A-CD57-46D3-9BD4-00BA9EA0D5A4}" authorId="{9B67D1F7-0C0A-C75D-8E2D-4C82F6C2E393}" created="2022-03-09T21:45:33.420">
    <pc:sldMkLst xmlns:pc="http://schemas.microsoft.com/office/powerpoint/2013/main/command">
      <pc:docMk/>
      <pc:sldMk cId="4213200012" sldId="276"/>
    </pc:sldMkLst>
    <p188:replyLst>
      <p188:reply id="{E654CDEC-261B-4DD9-8B7C-4DCD307342C1}" authorId="{9B67D1F7-0C0A-C75D-8E2D-4C82F6C2E393}" created="2022-03-09T21:47:34.439">
        <p188:txBody>
          <a:bodyPr/>
          <a:lstStyle/>
          <a:p>
            <a:r>
              <a:rPr lang="pt-BR"/>
              <a:t>As principais sao a da tesla, e a da meta, dona do facebook</a:t>
            </a:r>
          </a:p>
        </p188:txBody>
      </p188:reply>
    </p188:replyLst>
    <p188:txBody>
      <a:bodyPr/>
      <a:lstStyle/>
      <a:p>
        <a:r>
          <a:rPr lang="pt-BR"/>
          <a:t>a pessoa sente como se estivesse segurando algo real
mas é digital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2621C-9E75-4305-BBF0-3BF9C71C1C6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00FA59-1EE1-4BD4-B0DF-7350048F6C23}">
      <dgm:prSet/>
      <dgm:spPr/>
      <dgm:t>
        <a:bodyPr/>
        <a:lstStyle/>
        <a:p>
          <a:r>
            <a:rPr lang="pt-BR" b="0" baseline="0"/>
            <a:t>A realidade virtual pode ser definida como uma forma das pessoas visualizarem, manipularem e interagirem com computadores e dados extremamente complexos</a:t>
          </a:r>
          <a:endParaRPr lang="en-US"/>
        </a:p>
      </dgm:t>
    </dgm:pt>
    <dgm:pt modelId="{13C9D2FC-A0F7-4651-8BD5-16F019775FDA}" type="parTrans" cxnId="{395F27E0-5123-49C8-9EBC-54CF391ED4D5}">
      <dgm:prSet/>
      <dgm:spPr/>
      <dgm:t>
        <a:bodyPr/>
        <a:lstStyle/>
        <a:p>
          <a:endParaRPr lang="en-US"/>
        </a:p>
      </dgm:t>
    </dgm:pt>
    <dgm:pt modelId="{92CD3AC6-7BD4-4624-9668-378FCA83B6CB}" type="sibTrans" cxnId="{395F27E0-5123-49C8-9EBC-54CF391ED4D5}">
      <dgm:prSet/>
      <dgm:spPr/>
      <dgm:t>
        <a:bodyPr/>
        <a:lstStyle/>
        <a:p>
          <a:endParaRPr lang="en-US"/>
        </a:p>
      </dgm:t>
    </dgm:pt>
    <dgm:pt modelId="{0F392DF1-44A7-453C-A57B-DEF05A389D7A}">
      <dgm:prSet/>
      <dgm:spPr/>
      <dgm:t>
        <a:bodyPr/>
        <a:lstStyle/>
        <a:p>
          <a:r>
            <a:rPr lang="pt-BR" b="0" baseline="0"/>
            <a:t>Ela permite ao ser humano condições de vivenciar uma realidade que não existe</a:t>
          </a:r>
          <a:endParaRPr lang="en-US"/>
        </a:p>
      </dgm:t>
    </dgm:pt>
    <dgm:pt modelId="{C7078006-A802-47A4-8C8F-7A1C1354025B}" type="parTrans" cxnId="{11E4DD7C-1ED5-4401-9BFC-DDDB698DE094}">
      <dgm:prSet/>
      <dgm:spPr/>
      <dgm:t>
        <a:bodyPr/>
        <a:lstStyle/>
        <a:p>
          <a:endParaRPr lang="en-US"/>
        </a:p>
      </dgm:t>
    </dgm:pt>
    <dgm:pt modelId="{F70B23C0-0B2F-467B-81FB-2581F7052A0D}" type="sibTrans" cxnId="{11E4DD7C-1ED5-4401-9BFC-DDDB698DE094}">
      <dgm:prSet/>
      <dgm:spPr/>
      <dgm:t>
        <a:bodyPr/>
        <a:lstStyle/>
        <a:p>
          <a:endParaRPr lang="en-US"/>
        </a:p>
      </dgm:t>
    </dgm:pt>
    <dgm:pt modelId="{F523F8D0-BC8C-48F2-ACC8-18BB052C136A}">
      <dgm:prSet/>
      <dgm:spPr/>
      <dgm:t>
        <a:bodyPr/>
        <a:lstStyle/>
        <a:p>
          <a:r>
            <a:rPr lang="pt-BR" b="0">
              <a:ea typeface="+mn-lt"/>
              <a:cs typeface="+mn-lt"/>
            </a:rPr>
            <a:t>Um sistema de realidade virtual consiste de um usuário, uma interface humano-máquina, e um computador.</a:t>
          </a:r>
          <a:endParaRPr lang="pt-BR">
            <a:ea typeface="+mn-lt"/>
            <a:cs typeface="+mn-lt"/>
          </a:endParaRPr>
        </a:p>
      </dgm:t>
    </dgm:pt>
    <dgm:pt modelId="{EEB59119-0610-42CC-9557-1FA57508DA9E}" type="parTrans" cxnId="{2FAB4152-B14C-4FBC-AB5B-9CD14CEA5EC8}">
      <dgm:prSet/>
      <dgm:spPr/>
      <dgm:t>
        <a:bodyPr/>
        <a:lstStyle/>
        <a:p>
          <a:endParaRPr lang="pt-BR"/>
        </a:p>
      </dgm:t>
    </dgm:pt>
    <dgm:pt modelId="{E1FABBBE-5AE8-4F71-8004-85D0BAFBA207}" type="sibTrans" cxnId="{2FAB4152-B14C-4FBC-AB5B-9CD14CEA5EC8}">
      <dgm:prSet/>
      <dgm:spPr/>
      <dgm:t>
        <a:bodyPr/>
        <a:lstStyle/>
        <a:p>
          <a:endParaRPr lang="pt-BR"/>
        </a:p>
      </dgm:t>
    </dgm:pt>
    <dgm:pt modelId="{FCF1948C-EC9B-45AC-BAC2-50015D8C19AA}">
      <dgm:prSet/>
      <dgm:spPr/>
      <dgm:t>
        <a:bodyPr/>
        <a:lstStyle/>
        <a:p>
          <a:r>
            <a:rPr lang="pt-BR" b="0"/>
            <a:t>O humano participa de um mundo virtual gerado pelo computador, utilizando os dispositivos de controle da interface.</a:t>
          </a:r>
        </a:p>
      </dgm:t>
    </dgm:pt>
    <dgm:pt modelId="{0C0600BB-2287-410D-A0DD-70062A108496}" type="parTrans" cxnId="{16C560E0-90F3-46D2-A6C5-163F08DBCA4E}">
      <dgm:prSet/>
      <dgm:spPr/>
      <dgm:t>
        <a:bodyPr/>
        <a:lstStyle/>
        <a:p>
          <a:endParaRPr lang="pt-BR"/>
        </a:p>
      </dgm:t>
    </dgm:pt>
    <dgm:pt modelId="{BF2FD955-6005-45C5-BDBE-30A1573398A2}" type="sibTrans" cxnId="{16C560E0-90F3-46D2-A6C5-163F08DBCA4E}">
      <dgm:prSet/>
      <dgm:spPr/>
      <dgm:t>
        <a:bodyPr/>
        <a:lstStyle/>
        <a:p>
          <a:endParaRPr lang="pt-BR"/>
        </a:p>
      </dgm:t>
    </dgm:pt>
    <dgm:pt modelId="{23CCCAAA-45ED-4B96-B055-835797AC14E0}" type="pres">
      <dgm:prSet presAssocID="{3F72621C-9E75-4305-BBF0-3BF9C71C1C65}" presName="linear" presStyleCnt="0">
        <dgm:presLayoutVars>
          <dgm:animLvl val="lvl"/>
          <dgm:resizeHandles val="exact"/>
        </dgm:presLayoutVars>
      </dgm:prSet>
      <dgm:spPr/>
    </dgm:pt>
    <dgm:pt modelId="{777ACB05-D818-42D1-95EF-1259B52A53BF}" type="pres">
      <dgm:prSet presAssocID="{FD00FA59-1EE1-4BD4-B0DF-7350048F6C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DAD8DC-D35F-456D-A874-3D3260968575}" type="pres">
      <dgm:prSet presAssocID="{92CD3AC6-7BD4-4624-9668-378FCA83B6CB}" presName="spacer" presStyleCnt="0"/>
      <dgm:spPr/>
    </dgm:pt>
    <dgm:pt modelId="{8758982D-47B9-453E-96C6-60B69AF1086A}" type="pres">
      <dgm:prSet presAssocID="{F523F8D0-BC8C-48F2-ACC8-18BB052C13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953796-7CCE-44B5-AE01-AA4289E0CC11}" type="pres">
      <dgm:prSet presAssocID="{E1FABBBE-5AE8-4F71-8004-85D0BAFBA207}" presName="spacer" presStyleCnt="0"/>
      <dgm:spPr/>
    </dgm:pt>
    <dgm:pt modelId="{ACACAA2A-6978-4EC3-A4CC-881ED3DDF54A}" type="pres">
      <dgm:prSet presAssocID="{0F392DF1-44A7-453C-A57B-DEF05A389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6F0095-3BC8-4040-837E-1EF6C006B648}" type="pres">
      <dgm:prSet presAssocID="{F70B23C0-0B2F-467B-81FB-2581F7052A0D}" presName="spacer" presStyleCnt="0"/>
      <dgm:spPr/>
    </dgm:pt>
    <dgm:pt modelId="{4669DD9E-6131-425D-B8A7-4931100089F1}" type="pres">
      <dgm:prSet presAssocID="{FCF1948C-EC9B-45AC-BAC2-50015D8C19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FD5F30-EBCF-405D-A6C7-C9B23263ED01}" type="presOf" srcId="{FCF1948C-EC9B-45AC-BAC2-50015D8C19AA}" destId="{4669DD9E-6131-425D-B8A7-4931100089F1}" srcOrd="0" destOrd="0" presId="urn:microsoft.com/office/officeart/2005/8/layout/vList2"/>
    <dgm:cxn modelId="{30CE0F32-C975-4297-9957-E684085196E0}" type="presOf" srcId="{3F72621C-9E75-4305-BBF0-3BF9C71C1C65}" destId="{23CCCAAA-45ED-4B96-B055-835797AC14E0}" srcOrd="0" destOrd="0" presId="urn:microsoft.com/office/officeart/2005/8/layout/vList2"/>
    <dgm:cxn modelId="{2FAB4152-B14C-4FBC-AB5B-9CD14CEA5EC8}" srcId="{3F72621C-9E75-4305-BBF0-3BF9C71C1C65}" destId="{F523F8D0-BC8C-48F2-ACC8-18BB052C136A}" srcOrd="1" destOrd="0" parTransId="{EEB59119-0610-42CC-9557-1FA57508DA9E}" sibTransId="{E1FABBBE-5AE8-4F71-8004-85D0BAFBA207}"/>
    <dgm:cxn modelId="{11E4DD7C-1ED5-4401-9BFC-DDDB698DE094}" srcId="{3F72621C-9E75-4305-BBF0-3BF9C71C1C65}" destId="{0F392DF1-44A7-453C-A57B-DEF05A389D7A}" srcOrd="2" destOrd="0" parTransId="{C7078006-A802-47A4-8C8F-7A1C1354025B}" sibTransId="{F70B23C0-0B2F-467B-81FB-2581F7052A0D}"/>
    <dgm:cxn modelId="{395F27E0-5123-49C8-9EBC-54CF391ED4D5}" srcId="{3F72621C-9E75-4305-BBF0-3BF9C71C1C65}" destId="{FD00FA59-1EE1-4BD4-B0DF-7350048F6C23}" srcOrd="0" destOrd="0" parTransId="{13C9D2FC-A0F7-4651-8BD5-16F019775FDA}" sibTransId="{92CD3AC6-7BD4-4624-9668-378FCA83B6CB}"/>
    <dgm:cxn modelId="{16C560E0-90F3-46D2-A6C5-163F08DBCA4E}" srcId="{3F72621C-9E75-4305-BBF0-3BF9C71C1C65}" destId="{FCF1948C-EC9B-45AC-BAC2-50015D8C19AA}" srcOrd="3" destOrd="0" parTransId="{0C0600BB-2287-410D-A0DD-70062A108496}" sibTransId="{BF2FD955-6005-45C5-BDBE-30A1573398A2}"/>
    <dgm:cxn modelId="{B84B07F0-21DC-4D19-B2C6-22B5838A4D5E}" type="presOf" srcId="{F523F8D0-BC8C-48F2-ACC8-18BB052C136A}" destId="{8758982D-47B9-453E-96C6-60B69AF1086A}" srcOrd="0" destOrd="0" presId="urn:microsoft.com/office/officeart/2005/8/layout/vList2"/>
    <dgm:cxn modelId="{598EA6F3-0C87-43CE-986B-3E05487205CB}" type="presOf" srcId="{FD00FA59-1EE1-4BD4-B0DF-7350048F6C23}" destId="{777ACB05-D818-42D1-95EF-1259B52A53BF}" srcOrd="0" destOrd="0" presId="urn:microsoft.com/office/officeart/2005/8/layout/vList2"/>
    <dgm:cxn modelId="{CD6013F8-8B5D-495E-9E97-730289D542EA}" type="presOf" srcId="{0F392DF1-44A7-453C-A57B-DEF05A389D7A}" destId="{ACACAA2A-6978-4EC3-A4CC-881ED3DDF54A}" srcOrd="0" destOrd="0" presId="urn:microsoft.com/office/officeart/2005/8/layout/vList2"/>
    <dgm:cxn modelId="{D5BE4D49-E998-4806-A306-CD94B2C07E9E}" type="presParOf" srcId="{23CCCAAA-45ED-4B96-B055-835797AC14E0}" destId="{777ACB05-D818-42D1-95EF-1259B52A53BF}" srcOrd="0" destOrd="0" presId="urn:microsoft.com/office/officeart/2005/8/layout/vList2"/>
    <dgm:cxn modelId="{D8D5FE20-BFFB-4CBF-BD8B-FF2E3F6D1268}" type="presParOf" srcId="{23CCCAAA-45ED-4B96-B055-835797AC14E0}" destId="{09DAD8DC-D35F-456D-A874-3D3260968575}" srcOrd="1" destOrd="0" presId="urn:microsoft.com/office/officeart/2005/8/layout/vList2"/>
    <dgm:cxn modelId="{73F14C54-DC14-40B0-AD7D-508C5D7ECC88}" type="presParOf" srcId="{23CCCAAA-45ED-4B96-B055-835797AC14E0}" destId="{8758982D-47B9-453E-96C6-60B69AF1086A}" srcOrd="2" destOrd="0" presId="urn:microsoft.com/office/officeart/2005/8/layout/vList2"/>
    <dgm:cxn modelId="{FA189B27-05FE-4F17-A8A2-9DFD719533DA}" type="presParOf" srcId="{23CCCAAA-45ED-4B96-B055-835797AC14E0}" destId="{09953796-7CCE-44B5-AE01-AA4289E0CC11}" srcOrd="3" destOrd="0" presId="urn:microsoft.com/office/officeart/2005/8/layout/vList2"/>
    <dgm:cxn modelId="{5D456445-903F-4094-B7FC-B76875154BC6}" type="presParOf" srcId="{23CCCAAA-45ED-4B96-B055-835797AC14E0}" destId="{ACACAA2A-6978-4EC3-A4CC-881ED3DDF54A}" srcOrd="4" destOrd="0" presId="urn:microsoft.com/office/officeart/2005/8/layout/vList2"/>
    <dgm:cxn modelId="{1E98EA8A-6D33-4F3A-B521-967772BAE8CF}" type="presParOf" srcId="{23CCCAAA-45ED-4B96-B055-835797AC14E0}" destId="{8B6F0095-3BC8-4040-837E-1EF6C006B648}" srcOrd="5" destOrd="0" presId="urn:microsoft.com/office/officeart/2005/8/layout/vList2"/>
    <dgm:cxn modelId="{1C699ED3-F396-489B-9FCD-5B73AA6146F0}" type="presParOf" srcId="{23CCCAAA-45ED-4B96-B055-835797AC14E0}" destId="{4669DD9E-6131-425D-B8A7-4931100089F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ACB05-D818-42D1-95EF-1259B52A53BF}">
      <dsp:nvSpPr>
        <dsp:cNvPr id="0" name=""/>
        <dsp:cNvSpPr/>
      </dsp:nvSpPr>
      <dsp:spPr>
        <a:xfrm>
          <a:off x="0" y="703358"/>
          <a:ext cx="6383102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 baseline="0"/>
            <a:t>A realidade virtual pode ser definida como uma forma das pessoas visualizarem, manipularem e interagirem com computadores e dados extremamente complexos</a:t>
          </a:r>
          <a:endParaRPr lang="en-US" sz="2500" kern="1200"/>
        </a:p>
      </dsp:txBody>
      <dsp:txXfrm>
        <a:off x="48547" y="751905"/>
        <a:ext cx="6286008" cy="897406"/>
      </dsp:txXfrm>
    </dsp:sp>
    <dsp:sp modelId="{8758982D-47B9-453E-96C6-60B69AF1086A}">
      <dsp:nvSpPr>
        <dsp:cNvPr id="0" name=""/>
        <dsp:cNvSpPr/>
      </dsp:nvSpPr>
      <dsp:spPr>
        <a:xfrm>
          <a:off x="0" y="1769858"/>
          <a:ext cx="6383102" cy="994500"/>
        </a:xfrm>
        <a:prstGeom prst="roundRect">
          <a:avLst/>
        </a:prstGeom>
        <a:solidFill>
          <a:schemeClr val="accent2">
            <a:hueOff val="498186"/>
            <a:satOff val="-3002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>
              <a:ea typeface="+mn-lt"/>
              <a:cs typeface="+mn-lt"/>
            </a:rPr>
            <a:t>Um sistema de realidade virtual consiste de um usuário, uma interface humano-máquina, e um computador.</a:t>
          </a:r>
          <a:endParaRPr lang="pt-BR" sz="2500" kern="1200">
            <a:ea typeface="+mn-lt"/>
            <a:cs typeface="+mn-lt"/>
          </a:endParaRPr>
        </a:p>
      </dsp:txBody>
      <dsp:txXfrm>
        <a:off x="48547" y="1818405"/>
        <a:ext cx="6286008" cy="897406"/>
      </dsp:txXfrm>
    </dsp:sp>
    <dsp:sp modelId="{ACACAA2A-6978-4EC3-A4CC-881ED3DDF54A}">
      <dsp:nvSpPr>
        <dsp:cNvPr id="0" name=""/>
        <dsp:cNvSpPr/>
      </dsp:nvSpPr>
      <dsp:spPr>
        <a:xfrm>
          <a:off x="0" y="2836358"/>
          <a:ext cx="6383102" cy="994500"/>
        </a:xfrm>
        <a:prstGeom prst="roundRect">
          <a:avLst/>
        </a:prstGeom>
        <a:solidFill>
          <a:schemeClr val="accent2">
            <a:hueOff val="996372"/>
            <a:satOff val="-6004"/>
            <a:lumOff val="-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 baseline="0"/>
            <a:t>Ela permite ao ser humano condições de vivenciar uma realidade que não existe</a:t>
          </a:r>
          <a:endParaRPr lang="en-US" sz="2500" kern="1200"/>
        </a:p>
      </dsp:txBody>
      <dsp:txXfrm>
        <a:off x="48547" y="2884905"/>
        <a:ext cx="6286008" cy="897406"/>
      </dsp:txXfrm>
    </dsp:sp>
    <dsp:sp modelId="{4669DD9E-6131-425D-B8A7-4931100089F1}">
      <dsp:nvSpPr>
        <dsp:cNvPr id="0" name=""/>
        <dsp:cNvSpPr/>
      </dsp:nvSpPr>
      <dsp:spPr>
        <a:xfrm>
          <a:off x="0" y="3902858"/>
          <a:ext cx="6383102" cy="994500"/>
        </a:xfrm>
        <a:prstGeom prst="roundRect">
          <a:avLst/>
        </a:prstGeom>
        <a:solidFill>
          <a:schemeClr val="accent2">
            <a:hueOff val="1494558"/>
            <a:satOff val="-9006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0" kern="1200"/>
            <a:t>O humano participa de um mundo virtual gerado pelo computador, utilizando os dispositivos de controle da interface.</a:t>
          </a:r>
        </a:p>
      </dsp:txBody>
      <dsp:txXfrm>
        <a:off x="48547" y="3951405"/>
        <a:ext cx="6286008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E909C-F888-4346-8468-B541B511E6BB}" type="datetimeFigureOut">
              <a:rPr lang="pt-BR" smtClean="0"/>
              <a:t>09/03/2022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A997-288E-420F-B2DB-AF4D214B5B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47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baseline="0"/>
              <a:t>Até o momento é a forma mais avançada de interface do usuário de computador.</a:t>
            </a:r>
            <a:endParaRPr lang="en-US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2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Imersao</a:t>
            </a:r>
            <a:r>
              <a:rPr lang="pt-BR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Qualidade da imagem: realismo e fidelidade da síntese de imagem, envolvendo resolução, frequência, qualidade do mapeamento de texturas, níveis de detalhamento.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Campo de visão: campo de visão que o usuário consegue ter ao interagir com o ambiente virtual.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Estereoscopia: possibilidade ou não de o sistema prover visão estereoscópica.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Rastreamento: graus de liberdade, precisão, tempo de resposta e outros atributos de qualidade do sistema de rastreamento.</a:t>
            </a:r>
            <a:endParaRPr lang="pt-BR" b="0"/>
          </a:p>
          <a:p>
            <a:endParaRPr lang="pt-BR"/>
          </a:p>
          <a:p>
            <a:endParaRPr lang="pt-BR"/>
          </a:p>
          <a:p>
            <a:r>
              <a:rPr lang="pt-BR"/>
              <a:t>Presença:</a:t>
            </a:r>
          </a:p>
          <a:p>
            <a:r>
              <a:rPr lang="pt-BR"/>
              <a:t>Abrangência: quantidade de diferentes modalidades sensórias propiciadas ao usuário, tais como visual, auditiva e tátil. Combinação: congruência entre as diferentes modalidades sensórias (exemplo: a imagem exibida corresponde ao movimento de cabeça, o som é sincronizado com a imagem etc.) Envolvimento: extensão em que os sentidos são envolvidos panoramicamente (campo de visão, áudio espacial, rastreamento de movimentos da cabeça, etc.). Vivacidade: qualidade da simulação (resolução, taxa de quadros, iluminação, fidelidade do áudio etc.) Interatividade: capacidade de o usuário interferir no ambiente, resposta dos elementos do ambiente às ações do usuário e possibilidades de interferência em acontecimentos futuros. Enredo: fluência, consistência e qualidade da narrativa e do comportamento do ambiente e dos elementos nele presentes.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20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5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Realidade Aumentada </a:t>
            </a:r>
            <a:r>
              <a:rPr lang="pt-BR" err="1"/>
              <a:t>vs</a:t>
            </a:r>
            <a:r>
              <a:rPr lang="pt-BR"/>
              <a:t> Realidade Virtual</a:t>
            </a:r>
          </a:p>
          <a:p>
            <a:endParaRPr lang="pt-BR"/>
          </a:p>
          <a:p>
            <a:r>
              <a:rPr lang="en-US"/>
              <a:t>AR supplements the real world with virtual (computer-generated) objects that appear to coexist in the same space as the real world.</a:t>
            </a:r>
          </a:p>
          <a:p>
            <a:r>
              <a:rPr lang="pt-BR"/>
              <a:t>AR </a:t>
            </a:r>
            <a:r>
              <a:rPr lang="pt-BR" err="1"/>
              <a:t>provides</a:t>
            </a:r>
            <a:r>
              <a:rPr lang="pt-BR"/>
              <a:t> local </a:t>
            </a:r>
            <a:r>
              <a:rPr lang="pt-BR" err="1"/>
              <a:t>virtuality</a:t>
            </a:r>
            <a:endParaRPr lang="en-US"/>
          </a:p>
          <a:p>
            <a:r>
              <a:rPr lang="en-US"/>
              <a:t>an AR system:  combines real and virtual objects in a real environment;  registers (aligns) real and virtual objects with each other; and  runs interactively, in three dimensions, and in real time.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3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Diminished Reality (DR) is a type of computer-aided reality that allows you through technology, to remove, conceal, or eliminate real-life objects from your environment. Information from your environment is removed or made visually invisible to your vision and replaced with seemingly believable backgrounds or other digital 3D objects.</a:t>
            </a:r>
          </a:p>
          <a:p>
            <a:endParaRPr lang="en-US" b="0" i="0">
              <a:solidFill>
                <a:srgbClr val="2C2C2C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Realidade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diminuida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é um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tipo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realidade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criada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por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um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sistema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computacional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que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permite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que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através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da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tecnologia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você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remova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esconda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elimine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reais do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seu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ambiente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Informaçao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do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seu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ambiente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é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removida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ou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feita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ficar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“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invisivel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” para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sua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visão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e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substituida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por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um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fundo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crível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ou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outros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digitais</a:t>
            </a:r>
            <a:r>
              <a:rPr lang="en-US" b="0" i="0">
                <a:solidFill>
                  <a:srgbClr val="2C2C2C"/>
                </a:solidFill>
                <a:effectLst/>
                <a:latin typeface="Roboto" panose="02000000000000000000" pitchFamily="2" charset="0"/>
              </a:rPr>
              <a:t>(3D).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42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realidade misturada é uma combinação dos mundos físico e digital, revelando as interações naturais e intuitivas 3D entre humanos, computador e ambiente. 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4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 Realidade Misturada (RM), ou do inglês </a:t>
            </a:r>
            <a:r>
              <a:rPr lang="pt-BR" err="1"/>
              <a:t>Mixed</a:t>
            </a:r>
            <a:r>
              <a:rPr lang="pt-BR"/>
              <a:t> Reality (MR), pode ser definida como a integração de elementos virtuais gerados por computador com o ambiente físico, e mostrado ao usuário com o apoio de algum dispositivo tecnológico, em tempo real. Assim, ao misturar cenas reais com virtuais, a RM vai além da capacidade da RV concretizar o imaginário ou reproduzir o real. A RM se encontra no meio entre a realidade completamente virtual e a realidade física como a conhecemos (como foi discutido na seção 1.1.1). A RM incorpora elementos virtuais ao ambiente real ou leva elementos reais ao ambiente virtual, complementando os ambientes.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76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 meta de um sistema de RM é criar um ambiente tão realista que faça com que o usuário não perceba a diferença entre os elementos virtuais e os reais participantes da cena, tratando-os como uma coisa só. 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93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6A997-288E-420F-B2DB-AF4D214B5B8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92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0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4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0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0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4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z0UUVDt2ps?feature=oembed" TargetMode="Externa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LP4YTpUpBI?start=358&amp;feature=oembed" TargetMode="Externa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FB20548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1AA1892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2_522BD4F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1549" y="1407381"/>
            <a:ext cx="3330106" cy="290412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err="1"/>
              <a:t>REalidade</a:t>
            </a:r>
            <a:r>
              <a:rPr lang="en-US" sz="3400"/>
              <a:t> Virtual,</a:t>
            </a:r>
            <a:br>
              <a:rPr lang="en-US" sz="3400"/>
            </a:br>
            <a:r>
              <a:rPr lang="en-US" sz="3400" err="1"/>
              <a:t>diminuida</a:t>
            </a:r>
            <a:r>
              <a:rPr lang="en-US" sz="3400"/>
              <a:t>,</a:t>
            </a:r>
            <a:br>
              <a:rPr lang="en-US" sz="3400"/>
            </a:br>
            <a:r>
              <a:rPr lang="en-US" sz="3400" err="1"/>
              <a:t>Aumentada</a:t>
            </a:r>
            <a:r>
              <a:rPr lang="en-US" sz="3400"/>
              <a:t>,</a:t>
            </a:r>
            <a:br>
              <a:rPr lang="en-US" sz="3400"/>
            </a:br>
            <a:r>
              <a:rPr lang="en-US" sz="3400" err="1"/>
              <a:t>misturada</a:t>
            </a:r>
            <a:r>
              <a:rPr lang="en-US" sz="3400"/>
              <a:t>,</a:t>
            </a:r>
            <a:br>
              <a:rPr lang="en-US" sz="3400"/>
            </a:br>
            <a:r>
              <a:rPr lang="en-US" sz="3400"/>
              <a:t> Alternativa</a:t>
            </a:r>
            <a:br>
              <a:rPr lang="en-US" sz="3400"/>
            </a:b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0559" y="5300330"/>
            <a:ext cx="3381956" cy="1084567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/>
              <a:t>Guilherme </a:t>
            </a:r>
            <a:r>
              <a:rPr lang="en-US" err="1"/>
              <a:t>Fibrantz</a:t>
            </a:r>
            <a:r>
              <a:rPr lang="en-US"/>
              <a:t> e</a:t>
            </a:r>
          </a:p>
          <a:p>
            <a:pPr algn="ctr"/>
            <a:r>
              <a:rPr lang="en-US"/>
              <a:t>Martha Lanser Bloemer</a:t>
            </a:r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710344" y="1362258"/>
            <a:ext cx="6917251" cy="389675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3D3F92-A42A-4783-8E68-3EA4940D8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806B02-335B-4B6E-B86F-D9FCF2E04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1732"/>
            <a:ext cx="8582787" cy="5958985"/>
          </a:xfrm>
          <a:custGeom>
            <a:avLst/>
            <a:gdLst>
              <a:gd name="connsiteX0" fmla="*/ 5536268 w 8582787"/>
              <a:gd name="connsiteY0" fmla="*/ 639 h 5951132"/>
              <a:gd name="connsiteX1" fmla="*/ 5778044 w 8582787"/>
              <a:gd name="connsiteY1" fmla="*/ 6086 h 5951132"/>
              <a:gd name="connsiteX2" fmla="*/ 8038102 w 8582787"/>
              <a:gd name="connsiteY2" fmla="*/ 1081190 h 5951132"/>
              <a:gd name="connsiteX3" fmla="*/ 6942561 w 8582787"/>
              <a:gd name="connsiteY3" fmla="*/ 4768552 h 5951132"/>
              <a:gd name="connsiteX4" fmla="*/ 7063610 w 8582787"/>
              <a:gd name="connsiteY4" fmla="*/ 5404000 h 5951132"/>
              <a:gd name="connsiteX5" fmla="*/ 5844719 w 8582787"/>
              <a:gd name="connsiteY5" fmla="*/ 5361006 h 5951132"/>
              <a:gd name="connsiteX6" fmla="*/ 3911437 w 8582787"/>
              <a:gd name="connsiteY6" fmla="*/ 5888175 h 5951132"/>
              <a:gd name="connsiteX7" fmla="*/ 529190 w 8582787"/>
              <a:gd name="connsiteY7" fmla="*/ 5577971 h 5951132"/>
              <a:gd name="connsiteX8" fmla="*/ 22956 w 8582787"/>
              <a:gd name="connsiteY8" fmla="*/ 5074657 h 5951132"/>
              <a:gd name="connsiteX9" fmla="*/ 0 w 8582787"/>
              <a:gd name="connsiteY9" fmla="*/ 5040008 h 5951132"/>
              <a:gd name="connsiteX10" fmla="*/ 0 w 8582787"/>
              <a:gd name="connsiteY10" fmla="*/ 1220901 h 5951132"/>
              <a:gd name="connsiteX11" fmla="*/ 23024 w 8582787"/>
              <a:gd name="connsiteY11" fmla="*/ 1202608 h 5951132"/>
              <a:gd name="connsiteX12" fmla="*/ 705292 w 8582787"/>
              <a:gd name="connsiteY12" fmla="*/ 821089 h 5951132"/>
              <a:gd name="connsiteX13" fmla="*/ 5536268 w 8582787"/>
              <a:gd name="connsiteY13" fmla="*/ 639 h 5951132"/>
              <a:gd name="connsiteX0" fmla="*/ 5536268 w 8582787"/>
              <a:gd name="connsiteY0" fmla="*/ 639 h 5915698"/>
              <a:gd name="connsiteX1" fmla="*/ 5778044 w 8582787"/>
              <a:gd name="connsiteY1" fmla="*/ 6086 h 5915698"/>
              <a:gd name="connsiteX2" fmla="*/ 8038102 w 8582787"/>
              <a:gd name="connsiteY2" fmla="*/ 1081190 h 5915698"/>
              <a:gd name="connsiteX3" fmla="*/ 6942561 w 8582787"/>
              <a:gd name="connsiteY3" fmla="*/ 4768552 h 5915698"/>
              <a:gd name="connsiteX4" fmla="*/ 7063610 w 8582787"/>
              <a:gd name="connsiteY4" fmla="*/ 5404000 h 5915698"/>
              <a:gd name="connsiteX5" fmla="*/ 5844719 w 8582787"/>
              <a:gd name="connsiteY5" fmla="*/ 5361006 h 5915698"/>
              <a:gd name="connsiteX6" fmla="*/ 3911437 w 8582787"/>
              <a:gd name="connsiteY6" fmla="*/ 5888175 h 5915698"/>
              <a:gd name="connsiteX7" fmla="*/ 591395 w 8582787"/>
              <a:gd name="connsiteY7" fmla="*/ 5528208 h 5915698"/>
              <a:gd name="connsiteX8" fmla="*/ 22956 w 8582787"/>
              <a:gd name="connsiteY8" fmla="*/ 5074657 h 5915698"/>
              <a:gd name="connsiteX9" fmla="*/ 0 w 8582787"/>
              <a:gd name="connsiteY9" fmla="*/ 5040008 h 5915698"/>
              <a:gd name="connsiteX10" fmla="*/ 0 w 8582787"/>
              <a:gd name="connsiteY10" fmla="*/ 1220901 h 5915698"/>
              <a:gd name="connsiteX11" fmla="*/ 23024 w 8582787"/>
              <a:gd name="connsiteY11" fmla="*/ 1202608 h 5915698"/>
              <a:gd name="connsiteX12" fmla="*/ 705292 w 8582787"/>
              <a:gd name="connsiteY12" fmla="*/ 821089 h 5915698"/>
              <a:gd name="connsiteX13" fmla="*/ 5536268 w 8582787"/>
              <a:gd name="connsiteY13" fmla="*/ 639 h 5915698"/>
              <a:gd name="connsiteX0" fmla="*/ 5536268 w 8582787"/>
              <a:gd name="connsiteY0" fmla="*/ 639 h 5931942"/>
              <a:gd name="connsiteX1" fmla="*/ 5778044 w 8582787"/>
              <a:gd name="connsiteY1" fmla="*/ 6086 h 5931942"/>
              <a:gd name="connsiteX2" fmla="*/ 8038102 w 8582787"/>
              <a:gd name="connsiteY2" fmla="*/ 1081190 h 5931942"/>
              <a:gd name="connsiteX3" fmla="*/ 6942561 w 8582787"/>
              <a:gd name="connsiteY3" fmla="*/ 4768552 h 5931942"/>
              <a:gd name="connsiteX4" fmla="*/ 7063610 w 8582787"/>
              <a:gd name="connsiteY4" fmla="*/ 5404000 h 5931942"/>
              <a:gd name="connsiteX5" fmla="*/ 5844719 w 8582787"/>
              <a:gd name="connsiteY5" fmla="*/ 5361006 h 5931942"/>
              <a:gd name="connsiteX6" fmla="*/ 3911437 w 8582787"/>
              <a:gd name="connsiteY6" fmla="*/ 5888175 h 5931942"/>
              <a:gd name="connsiteX7" fmla="*/ 591395 w 8582787"/>
              <a:gd name="connsiteY7" fmla="*/ 5528208 h 5931942"/>
              <a:gd name="connsiteX8" fmla="*/ 22956 w 8582787"/>
              <a:gd name="connsiteY8" fmla="*/ 5074657 h 5931942"/>
              <a:gd name="connsiteX9" fmla="*/ 0 w 8582787"/>
              <a:gd name="connsiteY9" fmla="*/ 5040008 h 5931942"/>
              <a:gd name="connsiteX10" fmla="*/ 0 w 8582787"/>
              <a:gd name="connsiteY10" fmla="*/ 1220901 h 5931942"/>
              <a:gd name="connsiteX11" fmla="*/ 23024 w 8582787"/>
              <a:gd name="connsiteY11" fmla="*/ 1202608 h 5931942"/>
              <a:gd name="connsiteX12" fmla="*/ 705292 w 8582787"/>
              <a:gd name="connsiteY12" fmla="*/ 821089 h 5931942"/>
              <a:gd name="connsiteX13" fmla="*/ 5536268 w 8582787"/>
              <a:gd name="connsiteY13" fmla="*/ 639 h 5931942"/>
              <a:gd name="connsiteX0" fmla="*/ 5536268 w 8582787"/>
              <a:gd name="connsiteY0" fmla="*/ 639 h 5931942"/>
              <a:gd name="connsiteX1" fmla="*/ 5778044 w 8582787"/>
              <a:gd name="connsiteY1" fmla="*/ 6086 h 5931942"/>
              <a:gd name="connsiteX2" fmla="*/ 8038102 w 8582787"/>
              <a:gd name="connsiteY2" fmla="*/ 1081190 h 5931942"/>
              <a:gd name="connsiteX3" fmla="*/ 6942561 w 8582787"/>
              <a:gd name="connsiteY3" fmla="*/ 4768552 h 5931942"/>
              <a:gd name="connsiteX4" fmla="*/ 7063610 w 8582787"/>
              <a:gd name="connsiteY4" fmla="*/ 5404000 h 5931942"/>
              <a:gd name="connsiteX5" fmla="*/ 5844719 w 8582787"/>
              <a:gd name="connsiteY5" fmla="*/ 5361006 h 5931942"/>
              <a:gd name="connsiteX6" fmla="*/ 3911437 w 8582787"/>
              <a:gd name="connsiteY6" fmla="*/ 5888175 h 5931942"/>
              <a:gd name="connsiteX7" fmla="*/ 591395 w 8582787"/>
              <a:gd name="connsiteY7" fmla="*/ 5528208 h 5931942"/>
              <a:gd name="connsiteX8" fmla="*/ 22956 w 8582787"/>
              <a:gd name="connsiteY8" fmla="*/ 5074657 h 5931942"/>
              <a:gd name="connsiteX9" fmla="*/ 0 w 8582787"/>
              <a:gd name="connsiteY9" fmla="*/ 5040008 h 5931942"/>
              <a:gd name="connsiteX10" fmla="*/ 0 w 8582787"/>
              <a:gd name="connsiteY10" fmla="*/ 1220901 h 5931942"/>
              <a:gd name="connsiteX11" fmla="*/ 23024 w 8582787"/>
              <a:gd name="connsiteY11" fmla="*/ 1202608 h 5931942"/>
              <a:gd name="connsiteX12" fmla="*/ 705292 w 8582787"/>
              <a:gd name="connsiteY12" fmla="*/ 821089 h 5931942"/>
              <a:gd name="connsiteX13" fmla="*/ 5536268 w 8582787"/>
              <a:gd name="connsiteY13" fmla="*/ 639 h 5931942"/>
              <a:gd name="connsiteX0" fmla="*/ 5536268 w 8582787"/>
              <a:gd name="connsiteY0" fmla="*/ 639 h 5953554"/>
              <a:gd name="connsiteX1" fmla="*/ 5778044 w 8582787"/>
              <a:gd name="connsiteY1" fmla="*/ 6086 h 5953554"/>
              <a:gd name="connsiteX2" fmla="*/ 8038102 w 8582787"/>
              <a:gd name="connsiteY2" fmla="*/ 1081190 h 5953554"/>
              <a:gd name="connsiteX3" fmla="*/ 6942561 w 8582787"/>
              <a:gd name="connsiteY3" fmla="*/ 4768552 h 5953554"/>
              <a:gd name="connsiteX4" fmla="*/ 7063610 w 8582787"/>
              <a:gd name="connsiteY4" fmla="*/ 5404000 h 5953554"/>
              <a:gd name="connsiteX5" fmla="*/ 5844719 w 8582787"/>
              <a:gd name="connsiteY5" fmla="*/ 5361006 h 5953554"/>
              <a:gd name="connsiteX6" fmla="*/ 3911437 w 8582787"/>
              <a:gd name="connsiteY6" fmla="*/ 5888175 h 5953554"/>
              <a:gd name="connsiteX7" fmla="*/ 591395 w 8582787"/>
              <a:gd name="connsiteY7" fmla="*/ 5528208 h 5953554"/>
              <a:gd name="connsiteX8" fmla="*/ 22956 w 8582787"/>
              <a:gd name="connsiteY8" fmla="*/ 5074657 h 5953554"/>
              <a:gd name="connsiteX9" fmla="*/ 0 w 8582787"/>
              <a:gd name="connsiteY9" fmla="*/ 5040008 h 5953554"/>
              <a:gd name="connsiteX10" fmla="*/ 0 w 8582787"/>
              <a:gd name="connsiteY10" fmla="*/ 1220901 h 5953554"/>
              <a:gd name="connsiteX11" fmla="*/ 23024 w 8582787"/>
              <a:gd name="connsiteY11" fmla="*/ 1202608 h 5953554"/>
              <a:gd name="connsiteX12" fmla="*/ 705292 w 8582787"/>
              <a:gd name="connsiteY12" fmla="*/ 821089 h 5953554"/>
              <a:gd name="connsiteX13" fmla="*/ 5536268 w 8582787"/>
              <a:gd name="connsiteY13" fmla="*/ 639 h 5953554"/>
              <a:gd name="connsiteX0" fmla="*/ 5536268 w 8582787"/>
              <a:gd name="connsiteY0" fmla="*/ 639 h 5958985"/>
              <a:gd name="connsiteX1" fmla="*/ 5778044 w 8582787"/>
              <a:gd name="connsiteY1" fmla="*/ 6086 h 5958985"/>
              <a:gd name="connsiteX2" fmla="*/ 8038102 w 8582787"/>
              <a:gd name="connsiteY2" fmla="*/ 1081190 h 5958985"/>
              <a:gd name="connsiteX3" fmla="*/ 6942561 w 8582787"/>
              <a:gd name="connsiteY3" fmla="*/ 4768552 h 5958985"/>
              <a:gd name="connsiteX4" fmla="*/ 7063610 w 8582787"/>
              <a:gd name="connsiteY4" fmla="*/ 5404000 h 5958985"/>
              <a:gd name="connsiteX5" fmla="*/ 5844719 w 8582787"/>
              <a:gd name="connsiteY5" fmla="*/ 5361006 h 5958985"/>
              <a:gd name="connsiteX6" fmla="*/ 3911437 w 8582787"/>
              <a:gd name="connsiteY6" fmla="*/ 5888175 h 5958985"/>
              <a:gd name="connsiteX7" fmla="*/ 591395 w 8582787"/>
              <a:gd name="connsiteY7" fmla="*/ 5528208 h 5958985"/>
              <a:gd name="connsiteX8" fmla="*/ 22956 w 8582787"/>
              <a:gd name="connsiteY8" fmla="*/ 5074657 h 5958985"/>
              <a:gd name="connsiteX9" fmla="*/ 0 w 8582787"/>
              <a:gd name="connsiteY9" fmla="*/ 5040008 h 5958985"/>
              <a:gd name="connsiteX10" fmla="*/ 0 w 8582787"/>
              <a:gd name="connsiteY10" fmla="*/ 1220901 h 5958985"/>
              <a:gd name="connsiteX11" fmla="*/ 23024 w 8582787"/>
              <a:gd name="connsiteY11" fmla="*/ 1202608 h 5958985"/>
              <a:gd name="connsiteX12" fmla="*/ 705292 w 8582787"/>
              <a:gd name="connsiteY12" fmla="*/ 821089 h 5958985"/>
              <a:gd name="connsiteX13" fmla="*/ 5536268 w 8582787"/>
              <a:gd name="connsiteY13" fmla="*/ 639 h 595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82787" h="5958985">
                <a:moveTo>
                  <a:pt x="5536268" y="639"/>
                </a:moveTo>
                <a:cubicBezTo>
                  <a:pt x="5620910" y="1539"/>
                  <a:pt x="5701661" y="3377"/>
                  <a:pt x="5778044" y="6086"/>
                </a:cubicBezTo>
                <a:cubicBezTo>
                  <a:pt x="7000176" y="49432"/>
                  <a:pt x="7247305" y="292480"/>
                  <a:pt x="8038102" y="1081190"/>
                </a:cubicBezTo>
                <a:cubicBezTo>
                  <a:pt x="8887336" y="2189684"/>
                  <a:pt x="8898968" y="3432638"/>
                  <a:pt x="6942561" y="4768552"/>
                </a:cubicBezTo>
                <a:cubicBezTo>
                  <a:pt x="6485637" y="5086824"/>
                  <a:pt x="7063610" y="5404000"/>
                  <a:pt x="7063610" y="5404000"/>
                </a:cubicBezTo>
                <a:cubicBezTo>
                  <a:pt x="6980090" y="5421711"/>
                  <a:pt x="6370084" y="5280312"/>
                  <a:pt x="5844719" y="5361006"/>
                </a:cubicBezTo>
                <a:cubicBezTo>
                  <a:pt x="5319355" y="5441701"/>
                  <a:pt x="4650142" y="5798103"/>
                  <a:pt x="3911437" y="5888175"/>
                </a:cubicBezTo>
                <a:cubicBezTo>
                  <a:pt x="3172732" y="5978247"/>
                  <a:pt x="1498816" y="6078337"/>
                  <a:pt x="591395" y="5528208"/>
                </a:cubicBezTo>
                <a:cubicBezTo>
                  <a:pt x="398656" y="5411359"/>
                  <a:pt x="170148" y="5280966"/>
                  <a:pt x="22956" y="5074657"/>
                </a:cubicBezTo>
                <a:lnTo>
                  <a:pt x="0" y="5040008"/>
                </a:lnTo>
                <a:lnTo>
                  <a:pt x="0" y="1220901"/>
                </a:lnTo>
                <a:lnTo>
                  <a:pt x="23024" y="1202608"/>
                </a:lnTo>
                <a:cubicBezTo>
                  <a:pt x="198914" y="1075212"/>
                  <a:pt x="422087" y="948337"/>
                  <a:pt x="705292" y="821089"/>
                </a:cubicBezTo>
                <a:cubicBezTo>
                  <a:pt x="2121318" y="184849"/>
                  <a:pt x="4266630" y="-12850"/>
                  <a:pt x="5536268" y="639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7F3570-994F-4409-BF68-F9A48549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096" y="2141031"/>
            <a:ext cx="4096507" cy="1695639"/>
          </a:xfrm>
        </p:spPr>
        <p:txBody>
          <a:bodyPr anchor="ctr">
            <a:normAutofit/>
          </a:bodyPr>
          <a:lstStyle/>
          <a:p>
            <a:pPr algn="ctr"/>
            <a:r>
              <a:rPr lang="pt-BR"/>
              <a:t>VR VS. AR</a:t>
            </a:r>
          </a:p>
        </p:txBody>
      </p:sp>
      <p:pic>
        <p:nvPicPr>
          <p:cNvPr id="4" name="Mídia Online 3" title="Understanding Virtual Reality and Augmented Reality">
            <a:hlinkClick r:id="" action="ppaction://media"/>
            <a:extLst>
              <a:ext uri="{FF2B5EF4-FFF2-40B4-BE49-F238E27FC236}">
                <a16:creationId xmlns:a16="http://schemas.microsoft.com/office/drawing/2014/main" id="{CDCD92E1-1EA9-456E-A429-7CE9BB8135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2163" y="1443038"/>
            <a:ext cx="6170402" cy="348677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B8D541-F0F1-448D-B481-76E8390D3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87144" flipH="1">
            <a:off x="-409095" y="235656"/>
            <a:ext cx="9030630" cy="63058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907259 w 925253"/>
              <a:gd name="connsiteY0" fmla="*/ 178779 h 657889"/>
              <a:gd name="connsiteX1" fmla="*/ 715990 w 925253"/>
              <a:gd name="connsiteY1" fmla="*/ 5177 h 657889"/>
              <a:gd name="connsiteX2" fmla="*/ 205135 w 925253"/>
              <a:gd name="connsiteY2" fmla="*/ 77778 h 657889"/>
              <a:gd name="connsiteX3" fmla="*/ 19443 w 925253"/>
              <a:gd name="connsiteY3" fmla="*/ 254270 h 657889"/>
              <a:gd name="connsiteX4" fmla="*/ 232089 w 925253"/>
              <a:gd name="connsiteY4" fmla="*/ 590519 h 657889"/>
              <a:gd name="connsiteX5" fmla="*/ 238982 w 925253"/>
              <a:gd name="connsiteY5" fmla="*/ 657889 h 657889"/>
              <a:gd name="connsiteX6" fmla="*/ 354772 w 925253"/>
              <a:gd name="connsiteY6" fmla="*/ 616508 h 657889"/>
              <a:gd name="connsiteX7" fmla="*/ 555775 w 925253"/>
              <a:gd name="connsiteY7" fmla="*/ 610544 h 657889"/>
              <a:gd name="connsiteX8" fmla="*/ 871513 w 925253"/>
              <a:gd name="connsiteY8" fmla="*/ 476584 h 657889"/>
              <a:gd name="connsiteX9" fmla="*/ 916435 w 925253"/>
              <a:gd name="connsiteY9" fmla="*/ 188356 h 657889"/>
              <a:gd name="connsiteX0" fmla="*/ 715990 w 925253"/>
              <a:gd name="connsiteY0" fmla="*/ 5177 h 657889"/>
              <a:gd name="connsiteX1" fmla="*/ 205135 w 925253"/>
              <a:gd name="connsiteY1" fmla="*/ 77778 h 657889"/>
              <a:gd name="connsiteX2" fmla="*/ 19443 w 925253"/>
              <a:gd name="connsiteY2" fmla="*/ 254270 h 657889"/>
              <a:gd name="connsiteX3" fmla="*/ 232089 w 925253"/>
              <a:gd name="connsiteY3" fmla="*/ 590519 h 657889"/>
              <a:gd name="connsiteX4" fmla="*/ 238982 w 925253"/>
              <a:gd name="connsiteY4" fmla="*/ 657889 h 657889"/>
              <a:gd name="connsiteX5" fmla="*/ 354772 w 925253"/>
              <a:gd name="connsiteY5" fmla="*/ 616508 h 657889"/>
              <a:gd name="connsiteX6" fmla="*/ 555775 w 925253"/>
              <a:gd name="connsiteY6" fmla="*/ 610544 h 657889"/>
              <a:gd name="connsiteX7" fmla="*/ 871513 w 925253"/>
              <a:gd name="connsiteY7" fmla="*/ 476584 h 657889"/>
              <a:gd name="connsiteX8" fmla="*/ 916435 w 925253"/>
              <a:gd name="connsiteY8" fmla="*/ 188356 h 657889"/>
              <a:gd name="connsiteX0" fmla="*/ 796516 w 925253"/>
              <a:gd name="connsiteY0" fmla="*/ 6385 h 642389"/>
              <a:gd name="connsiteX1" fmla="*/ 205135 w 925253"/>
              <a:gd name="connsiteY1" fmla="*/ 62278 h 642389"/>
              <a:gd name="connsiteX2" fmla="*/ 19443 w 925253"/>
              <a:gd name="connsiteY2" fmla="*/ 238770 h 642389"/>
              <a:gd name="connsiteX3" fmla="*/ 232089 w 925253"/>
              <a:gd name="connsiteY3" fmla="*/ 575019 h 642389"/>
              <a:gd name="connsiteX4" fmla="*/ 238982 w 925253"/>
              <a:gd name="connsiteY4" fmla="*/ 642389 h 642389"/>
              <a:gd name="connsiteX5" fmla="*/ 354772 w 925253"/>
              <a:gd name="connsiteY5" fmla="*/ 601008 h 642389"/>
              <a:gd name="connsiteX6" fmla="*/ 555775 w 925253"/>
              <a:gd name="connsiteY6" fmla="*/ 595044 h 642389"/>
              <a:gd name="connsiteX7" fmla="*/ 871513 w 925253"/>
              <a:gd name="connsiteY7" fmla="*/ 461084 h 642389"/>
              <a:gd name="connsiteX8" fmla="*/ 916435 w 925253"/>
              <a:gd name="connsiteY8" fmla="*/ 172856 h 642389"/>
              <a:gd name="connsiteX0" fmla="*/ 796516 w 925253"/>
              <a:gd name="connsiteY0" fmla="*/ 21300 h 657304"/>
              <a:gd name="connsiteX1" fmla="*/ 205135 w 925253"/>
              <a:gd name="connsiteY1" fmla="*/ 77193 h 657304"/>
              <a:gd name="connsiteX2" fmla="*/ 19443 w 925253"/>
              <a:gd name="connsiteY2" fmla="*/ 253685 h 657304"/>
              <a:gd name="connsiteX3" fmla="*/ 232089 w 925253"/>
              <a:gd name="connsiteY3" fmla="*/ 589934 h 657304"/>
              <a:gd name="connsiteX4" fmla="*/ 238982 w 925253"/>
              <a:gd name="connsiteY4" fmla="*/ 657304 h 657304"/>
              <a:gd name="connsiteX5" fmla="*/ 354772 w 925253"/>
              <a:gd name="connsiteY5" fmla="*/ 615923 h 657304"/>
              <a:gd name="connsiteX6" fmla="*/ 555775 w 925253"/>
              <a:gd name="connsiteY6" fmla="*/ 609959 h 657304"/>
              <a:gd name="connsiteX7" fmla="*/ 871513 w 925253"/>
              <a:gd name="connsiteY7" fmla="*/ 475999 h 657304"/>
              <a:gd name="connsiteX8" fmla="*/ 916435 w 925253"/>
              <a:gd name="connsiteY8" fmla="*/ 187771 h 657304"/>
              <a:gd name="connsiteX0" fmla="*/ 796516 w 925253"/>
              <a:gd name="connsiteY0" fmla="*/ 23028 h 659032"/>
              <a:gd name="connsiteX1" fmla="*/ 205135 w 925253"/>
              <a:gd name="connsiteY1" fmla="*/ 78921 h 659032"/>
              <a:gd name="connsiteX2" fmla="*/ 19443 w 925253"/>
              <a:gd name="connsiteY2" fmla="*/ 255413 h 659032"/>
              <a:gd name="connsiteX3" fmla="*/ 232089 w 925253"/>
              <a:gd name="connsiteY3" fmla="*/ 591662 h 659032"/>
              <a:gd name="connsiteX4" fmla="*/ 238982 w 925253"/>
              <a:gd name="connsiteY4" fmla="*/ 659032 h 659032"/>
              <a:gd name="connsiteX5" fmla="*/ 354772 w 925253"/>
              <a:gd name="connsiteY5" fmla="*/ 617651 h 659032"/>
              <a:gd name="connsiteX6" fmla="*/ 555775 w 925253"/>
              <a:gd name="connsiteY6" fmla="*/ 611687 h 659032"/>
              <a:gd name="connsiteX7" fmla="*/ 871513 w 925253"/>
              <a:gd name="connsiteY7" fmla="*/ 477727 h 659032"/>
              <a:gd name="connsiteX8" fmla="*/ 916435 w 925253"/>
              <a:gd name="connsiteY8" fmla="*/ 189499 h 659032"/>
              <a:gd name="connsiteX0" fmla="*/ 796516 w 925253"/>
              <a:gd name="connsiteY0" fmla="*/ 24296 h 660300"/>
              <a:gd name="connsiteX1" fmla="*/ 205135 w 925253"/>
              <a:gd name="connsiteY1" fmla="*/ 80189 h 660300"/>
              <a:gd name="connsiteX2" fmla="*/ 19443 w 925253"/>
              <a:gd name="connsiteY2" fmla="*/ 256681 h 660300"/>
              <a:gd name="connsiteX3" fmla="*/ 232089 w 925253"/>
              <a:gd name="connsiteY3" fmla="*/ 592930 h 660300"/>
              <a:gd name="connsiteX4" fmla="*/ 238982 w 925253"/>
              <a:gd name="connsiteY4" fmla="*/ 660300 h 660300"/>
              <a:gd name="connsiteX5" fmla="*/ 354772 w 925253"/>
              <a:gd name="connsiteY5" fmla="*/ 618919 h 660300"/>
              <a:gd name="connsiteX6" fmla="*/ 555775 w 925253"/>
              <a:gd name="connsiteY6" fmla="*/ 612955 h 660300"/>
              <a:gd name="connsiteX7" fmla="*/ 871513 w 925253"/>
              <a:gd name="connsiteY7" fmla="*/ 478995 h 660300"/>
              <a:gd name="connsiteX8" fmla="*/ 916435 w 925253"/>
              <a:gd name="connsiteY8" fmla="*/ 190767 h 660300"/>
              <a:gd name="connsiteX0" fmla="*/ 796516 w 925253"/>
              <a:gd name="connsiteY0" fmla="*/ 24296 h 660300"/>
              <a:gd name="connsiteX1" fmla="*/ 205135 w 925253"/>
              <a:gd name="connsiteY1" fmla="*/ 80189 h 660300"/>
              <a:gd name="connsiteX2" fmla="*/ 19443 w 925253"/>
              <a:gd name="connsiteY2" fmla="*/ 256681 h 660300"/>
              <a:gd name="connsiteX3" fmla="*/ 232089 w 925253"/>
              <a:gd name="connsiteY3" fmla="*/ 592930 h 660300"/>
              <a:gd name="connsiteX4" fmla="*/ 238982 w 925253"/>
              <a:gd name="connsiteY4" fmla="*/ 660300 h 660300"/>
              <a:gd name="connsiteX5" fmla="*/ 354772 w 925253"/>
              <a:gd name="connsiteY5" fmla="*/ 618919 h 660300"/>
              <a:gd name="connsiteX6" fmla="*/ 555775 w 925253"/>
              <a:gd name="connsiteY6" fmla="*/ 612955 h 660300"/>
              <a:gd name="connsiteX7" fmla="*/ 871513 w 925253"/>
              <a:gd name="connsiteY7" fmla="*/ 478995 h 660300"/>
              <a:gd name="connsiteX8" fmla="*/ 916435 w 925253"/>
              <a:gd name="connsiteY8" fmla="*/ 190767 h 660300"/>
              <a:gd name="connsiteX0" fmla="*/ 796516 w 925253"/>
              <a:gd name="connsiteY0" fmla="*/ 24462 h 660466"/>
              <a:gd name="connsiteX1" fmla="*/ 203578 w 925253"/>
              <a:gd name="connsiteY1" fmla="*/ 79486 h 660466"/>
              <a:gd name="connsiteX2" fmla="*/ 19443 w 925253"/>
              <a:gd name="connsiteY2" fmla="*/ 256847 h 660466"/>
              <a:gd name="connsiteX3" fmla="*/ 232089 w 925253"/>
              <a:gd name="connsiteY3" fmla="*/ 593096 h 660466"/>
              <a:gd name="connsiteX4" fmla="*/ 238982 w 925253"/>
              <a:gd name="connsiteY4" fmla="*/ 660466 h 660466"/>
              <a:gd name="connsiteX5" fmla="*/ 354772 w 925253"/>
              <a:gd name="connsiteY5" fmla="*/ 619085 h 660466"/>
              <a:gd name="connsiteX6" fmla="*/ 555775 w 925253"/>
              <a:gd name="connsiteY6" fmla="*/ 613121 h 660466"/>
              <a:gd name="connsiteX7" fmla="*/ 871513 w 925253"/>
              <a:gd name="connsiteY7" fmla="*/ 479161 h 660466"/>
              <a:gd name="connsiteX8" fmla="*/ 916435 w 925253"/>
              <a:gd name="connsiteY8" fmla="*/ 190933 h 660466"/>
              <a:gd name="connsiteX0" fmla="*/ 796516 w 871513"/>
              <a:gd name="connsiteY0" fmla="*/ 24462 h 660466"/>
              <a:gd name="connsiteX1" fmla="*/ 203578 w 871513"/>
              <a:gd name="connsiteY1" fmla="*/ 79486 h 660466"/>
              <a:gd name="connsiteX2" fmla="*/ 19443 w 871513"/>
              <a:gd name="connsiteY2" fmla="*/ 256847 h 660466"/>
              <a:gd name="connsiteX3" fmla="*/ 232089 w 871513"/>
              <a:gd name="connsiteY3" fmla="*/ 593096 h 660466"/>
              <a:gd name="connsiteX4" fmla="*/ 238982 w 871513"/>
              <a:gd name="connsiteY4" fmla="*/ 660466 h 660466"/>
              <a:gd name="connsiteX5" fmla="*/ 354772 w 871513"/>
              <a:gd name="connsiteY5" fmla="*/ 619085 h 660466"/>
              <a:gd name="connsiteX6" fmla="*/ 555775 w 871513"/>
              <a:gd name="connsiteY6" fmla="*/ 613121 h 660466"/>
              <a:gd name="connsiteX7" fmla="*/ 871513 w 871513"/>
              <a:gd name="connsiteY7" fmla="*/ 47916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7656"/>
              <a:gd name="connsiteY0" fmla="*/ 24462 h 660466"/>
              <a:gd name="connsiteX1" fmla="*/ 203578 w 907656"/>
              <a:gd name="connsiteY1" fmla="*/ 79486 h 660466"/>
              <a:gd name="connsiteX2" fmla="*/ 19443 w 907656"/>
              <a:gd name="connsiteY2" fmla="*/ 256847 h 660466"/>
              <a:gd name="connsiteX3" fmla="*/ 232089 w 907656"/>
              <a:gd name="connsiteY3" fmla="*/ 593096 h 660466"/>
              <a:gd name="connsiteX4" fmla="*/ 238982 w 907656"/>
              <a:gd name="connsiteY4" fmla="*/ 660466 h 660466"/>
              <a:gd name="connsiteX5" fmla="*/ 354772 w 907656"/>
              <a:gd name="connsiteY5" fmla="*/ 619085 h 660466"/>
              <a:gd name="connsiteX6" fmla="*/ 555775 w 907656"/>
              <a:gd name="connsiteY6" fmla="*/ 613121 h 660466"/>
              <a:gd name="connsiteX7" fmla="*/ 907656 w 907656"/>
              <a:gd name="connsiteY7" fmla="*/ 410521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  <a:gd name="connsiteX0" fmla="*/ 796516 w 906206"/>
              <a:gd name="connsiteY0" fmla="*/ 24462 h 660466"/>
              <a:gd name="connsiteX1" fmla="*/ 203578 w 906206"/>
              <a:gd name="connsiteY1" fmla="*/ 79486 h 660466"/>
              <a:gd name="connsiteX2" fmla="*/ 19443 w 906206"/>
              <a:gd name="connsiteY2" fmla="*/ 256847 h 660466"/>
              <a:gd name="connsiteX3" fmla="*/ 232089 w 906206"/>
              <a:gd name="connsiteY3" fmla="*/ 593096 h 660466"/>
              <a:gd name="connsiteX4" fmla="*/ 238982 w 906206"/>
              <a:gd name="connsiteY4" fmla="*/ 660466 h 660466"/>
              <a:gd name="connsiteX5" fmla="*/ 354772 w 906206"/>
              <a:gd name="connsiteY5" fmla="*/ 619085 h 660466"/>
              <a:gd name="connsiteX6" fmla="*/ 555775 w 906206"/>
              <a:gd name="connsiteY6" fmla="*/ 613121 h 660466"/>
              <a:gd name="connsiteX7" fmla="*/ 906206 w 906206"/>
              <a:gd name="connsiteY7" fmla="*/ 405534 h 66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206" h="660466">
                <a:moveTo>
                  <a:pt x="796516" y="24462"/>
                </a:moveTo>
                <a:cubicBezTo>
                  <a:pt x="582196" y="-37768"/>
                  <a:pt x="332110" y="32895"/>
                  <a:pt x="203578" y="79486"/>
                </a:cubicBezTo>
                <a:cubicBezTo>
                  <a:pt x="75046" y="126077"/>
                  <a:pt x="65228" y="156016"/>
                  <a:pt x="19443" y="256847"/>
                </a:cubicBezTo>
                <a:cubicBezTo>
                  <a:pt x="-29803" y="393776"/>
                  <a:pt x="5299" y="518706"/>
                  <a:pt x="232089" y="593096"/>
                </a:cubicBezTo>
                <a:cubicBezTo>
                  <a:pt x="285239" y="611098"/>
                  <a:pt x="238982" y="660466"/>
                  <a:pt x="238982" y="660466"/>
                </a:cubicBezTo>
                <a:cubicBezTo>
                  <a:pt x="247518" y="659701"/>
                  <a:pt x="301973" y="626976"/>
                  <a:pt x="354772" y="619085"/>
                </a:cubicBezTo>
                <a:cubicBezTo>
                  <a:pt x="407571" y="611194"/>
                  <a:pt x="483775" y="627430"/>
                  <a:pt x="555775" y="613121"/>
                </a:cubicBezTo>
                <a:cubicBezTo>
                  <a:pt x="627775" y="598812"/>
                  <a:pt x="866839" y="543580"/>
                  <a:pt x="906206" y="405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93528E-0CA3-4E56-B7A0-091C0AB0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74D59-F7B4-4DE2-9979-A9DB511B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0" y="4976537"/>
            <a:ext cx="10658121" cy="8759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Realidade Diminuida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711" y="313659"/>
            <a:ext cx="11418399" cy="4399017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0 w 7680682"/>
              <a:gd name="connsiteY4" fmla="*/ 60538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2118 w 7680682"/>
              <a:gd name="connsiteY0" fmla="*/ 6433518 h 6433552"/>
              <a:gd name="connsiteX1" fmla="*/ 6552830 w 7680682"/>
              <a:gd name="connsiteY1" fmla="*/ 6424418 h 6433552"/>
              <a:gd name="connsiteX2" fmla="*/ 987782 w 7680682"/>
              <a:gd name="connsiteY2" fmla="*/ 6393888 h 6433552"/>
              <a:gd name="connsiteX3" fmla="*/ 0 w 7680682"/>
              <a:gd name="connsiteY3" fmla="*/ 6365104 h 6433552"/>
              <a:gd name="connsiteX4" fmla="*/ 42138 w 7680682"/>
              <a:gd name="connsiteY4" fmla="*/ 40219 h 6433552"/>
              <a:gd name="connsiteX5" fmla="*/ 233782 w 7680682"/>
              <a:gd name="connsiteY5" fmla="*/ 0 h 6433552"/>
              <a:gd name="connsiteX6" fmla="*/ 6431319 w 7680682"/>
              <a:gd name="connsiteY6" fmla="*/ 28166 h 6433552"/>
              <a:gd name="connsiteX7" fmla="*/ 7631470 w 7680682"/>
              <a:gd name="connsiteY7" fmla="*/ 58697 h 6433552"/>
              <a:gd name="connsiteX8" fmla="*/ 7560032 w 7680682"/>
              <a:gd name="connsiteY8" fmla="*/ 6302294 h 6433552"/>
              <a:gd name="connsiteX9" fmla="*/ 7394324 w 7680682"/>
              <a:gd name="connsiteY9" fmla="*/ 6430320 h 6433552"/>
              <a:gd name="connsiteX10" fmla="*/ 7142118 w 7680682"/>
              <a:gd name="connsiteY10" fmla="*/ 6433518 h 6433552"/>
              <a:gd name="connsiteX0" fmla="*/ 7149875 w 7688439"/>
              <a:gd name="connsiteY0" fmla="*/ 6433518 h 6433552"/>
              <a:gd name="connsiteX1" fmla="*/ 6560587 w 7688439"/>
              <a:gd name="connsiteY1" fmla="*/ 6424418 h 6433552"/>
              <a:gd name="connsiteX2" fmla="*/ 995539 w 7688439"/>
              <a:gd name="connsiteY2" fmla="*/ 6393888 h 6433552"/>
              <a:gd name="connsiteX3" fmla="*/ 7757 w 7688439"/>
              <a:gd name="connsiteY3" fmla="*/ 6365104 h 6433552"/>
              <a:gd name="connsiteX4" fmla="*/ 49895 w 7688439"/>
              <a:gd name="connsiteY4" fmla="*/ 40219 h 6433552"/>
              <a:gd name="connsiteX5" fmla="*/ 241539 w 7688439"/>
              <a:gd name="connsiteY5" fmla="*/ 0 h 6433552"/>
              <a:gd name="connsiteX6" fmla="*/ 6439076 w 7688439"/>
              <a:gd name="connsiteY6" fmla="*/ 28166 h 6433552"/>
              <a:gd name="connsiteX7" fmla="*/ 7639227 w 7688439"/>
              <a:gd name="connsiteY7" fmla="*/ 58697 h 6433552"/>
              <a:gd name="connsiteX8" fmla="*/ 7567789 w 7688439"/>
              <a:gd name="connsiteY8" fmla="*/ 6302294 h 6433552"/>
              <a:gd name="connsiteX9" fmla="*/ 7402081 w 7688439"/>
              <a:gd name="connsiteY9" fmla="*/ 6430320 h 6433552"/>
              <a:gd name="connsiteX10" fmla="*/ 7149875 w 7688439"/>
              <a:gd name="connsiteY10" fmla="*/ 6433518 h 6433552"/>
              <a:gd name="connsiteX0" fmla="*/ 7149875 w 7664186"/>
              <a:gd name="connsiteY0" fmla="*/ 6433518 h 6433552"/>
              <a:gd name="connsiteX1" fmla="*/ 6560587 w 7664186"/>
              <a:gd name="connsiteY1" fmla="*/ 6424418 h 6433552"/>
              <a:gd name="connsiteX2" fmla="*/ 995539 w 7664186"/>
              <a:gd name="connsiteY2" fmla="*/ 6393888 h 6433552"/>
              <a:gd name="connsiteX3" fmla="*/ 7757 w 7664186"/>
              <a:gd name="connsiteY3" fmla="*/ 6365104 h 6433552"/>
              <a:gd name="connsiteX4" fmla="*/ 49895 w 7664186"/>
              <a:gd name="connsiteY4" fmla="*/ 40219 h 6433552"/>
              <a:gd name="connsiteX5" fmla="*/ 241539 w 7664186"/>
              <a:gd name="connsiteY5" fmla="*/ 0 h 6433552"/>
              <a:gd name="connsiteX6" fmla="*/ 6439076 w 7664186"/>
              <a:gd name="connsiteY6" fmla="*/ 28166 h 6433552"/>
              <a:gd name="connsiteX7" fmla="*/ 7639227 w 7664186"/>
              <a:gd name="connsiteY7" fmla="*/ 58697 h 6433552"/>
              <a:gd name="connsiteX8" fmla="*/ 7567789 w 7664186"/>
              <a:gd name="connsiteY8" fmla="*/ 6302294 h 6433552"/>
              <a:gd name="connsiteX9" fmla="*/ 7402081 w 7664186"/>
              <a:gd name="connsiteY9" fmla="*/ 6430320 h 6433552"/>
              <a:gd name="connsiteX10" fmla="*/ 7149875 w 7664186"/>
              <a:gd name="connsiteY10" fmla="*/ 6433518 h 6433552"/>
              <a:gd name="connsiteX0" fmla="*/ 7149875 w 7657158"/>
              <a:gd name="connsiteY0" fmla="*/ 6433518 h 6433552"/>
              <a:gd name="connsiteX1" fmla="*/ 6560587 w 7657158"/>
              <a:gd name="connsiteY1" fmla="*/ 6424418 h 6433552"/>
              <a:gd name="connsiteX2" fmla="*/ 995539 w 7657158"/>
              <a:gd name="connsiteY2" fmla="*/ 6393888 h 6433552"/>
              <a:gd name="connsiteX3" fmla="*/ 7757 w 7657158"/>
              <a:gd name="connsiteY3" fmla="*/ 6365104 h 6433552"/>
              <a:gd name="connsiteX4" fmla="*/ 49895 w 7657158"/>
              <a:gd name="connsiteY4" fmla="*/ 40219 h 6433552"/>
              <a:gd name="connsiteX5" fmla="*/ 241539 w 7657158"/>
              <a:gd name="connsiteY5" fmla="*/ 0 h 6433552"/>
              <a:gd name="connsiteX6" fmla="*/ 6439076 w 7657158"/>
              <a:gd name="connsiteY6" fmla="*/ 28166 h 6433552"/>
              <a:gd name="connsiteX7" fmla="*/ 7639227 w 7657158"/>
              <a:gd name="connsiteY7" fmla="*/ 58697 h 6433552"/>
              <a:gd name="connsiteX8" fmla="*/ 7567789 w 7657158"/>
              <a:gd name="connsiteY8" fmla="*/ 6302294 h 6433552"/>
              <a:gd name="connsiteX9" fmla="*/ 7402081 w 7657158"/>
              <a:gd name="connsiteY9" fmla="*/ 6430320 h 6433552"/>
              <a:gd name="connsiteX10" fmla="*/ 7149875 w 7657158"/>
              <a:gd name="connsiteY10" fmla="*/ 6433518 h 6433552"/>
              <a:gd name="connsiteX0" fmla="*/ 7149875 w 7661310"/>
              <a:gd name="connsiteY0" fmla="*/ 6433518 h 6452113"/>
              <a:gd name="connsiteX1" fmla="*/ 6560587 w 7661310"/>
              <a:gd name="connsiteY1" fmla="*/ 6424418 h 6452113"/>
              <a:gd name="connsiteX2" fmla="*/ 995539 w 7661310"/>
              <a:gd name="connsiteY2" fmla="*/ 6393888 h 6452113"/>
              <a:gd name="connsiteX3" fmla="*/ 7757 w 7661310"/>
              <a:gd name="connsiteY3" fmla="*/ 6365104 h 6452113"/>
              <a:gd name="connsiteX4" fmla="*/ 49895 w 7661310"/>
              <a:gd name="connsiteY4" fmla="*/ 40219 h 6452113"/>
              <a:gd name="connsiteX5" fmla="*/ 241539 w 7661310"/>
              <a:gd name="connsiteY5" fmla="*/ 0 h 6452113"/>
              <a:gd name="connsiteX6" fmla="*/ 6439076 w 7661310"/>
              <a:gd name="connsiteY6" fmla="*/ 28166 h 6452113"/>
              <a:gd name="connsiteX7" fmla="*/ 7639227 w 7661310"/>
              <a:gd name="connsiteY7" fmla="*/ 58697 h 6452113"/>
              <a:gd name="connsiteX8" fmla="*/ 7589645 w 7661310"/>
              <a:gd name="connsiteY8" fmla="*/ 6366021 h 6452113"/>
              <a:gd name="connsiteX9" fmla="*/ 7402081 w 7661310"/>
              <a:gd name="connsiteY9" fmla="*/ 6430320 h 6452113"/>
              <a:gd name="connsiteX10" fmla="*/ 7149875 w 7661310"/>
              <a:gd name="connsiteY10" fmla="*/ 6433518 h 6452113"/>
              <a:gd name="connsiteX0" fmla="*/ 7149875 w 7657523"/>
              <a:gd name="connsiteY0" fmla="*/ 6433518 h 6452112"/>
              <a:gd name="connsiteX1" fmla="*/ 6560587 w 7657523"/>
              <a:gd name="connsiteY1" fmla="*/ 6424418 h 6452112"/>
              <a:gd name="connsiteX2" fmla="*/ 995539 w 7657523"/>
              <a:gd name="connsiteY2" fmla="*/ 6393888 h 6452112"/>
              <a:gd name="connsiteX3" fmla="*/ 7757 w 7657523"/>
              <a:gd name="connsiteY3" fmla="*/ 6365104 h 6452112"/>
              <a:gd name="connsiteX4" fmla="*/ 49895 w 7657523"/>
              <a:gd name="connsiteY4" fmla="*/ 40219 h 6452112"/>
              <a:gd name="connsiteX5" fmla="*/ 241539 w 7657523"/>
              <a:gd name="connsiteY5" fmla="*/ 0 h 6452112"/>
              <a:gd name="connsiteX6" fmla="*/ 6439076 w 7657523"/>
              <a:gd name="connsiteY6" fmla="*/ 28166 h 6452112"/>
              <a:gd name="connsiteX7" fmla="*/ 7639227 w 7657523"/>
              <a:gd name="connsiteY7" fmla="*/ 58697 h 6452112"/>
              <a:gd name="connsiteX8" fmla="*/ 7589645 w 7657523"/>
              <a:gd name="connsiteY8" fmla="*/ 6366021 h 6452112"/>
              <a:gd name="connsiteX9" fmla="*/ 7402081 w 7657523"/>
              <a:gd name="connsiteY9" fmla="*/ 6430320 h 6452112"/>
              <a:gd name="connsiteX10" fmla="*/ 7149875 w 7657523"/>
              <a:gd name="connsiteY10" fmla="*/ 6433518 h 6452112"/>
              <a:gd name="connsiteX0" fmla="*/ 7149875 w 7639227"/>
              <a:gd name="connsiteY0" fmla="*/ 6433518 h 6452112"/>
              <a:gd name="connsiteX1" fmla="*/ 6560587 w 7639227"/>
              <a:gd name="connsiteY1" fmla="*/ 6424418 h 6452112"/>
              <a:gd name="connsiteX2" fmla="*/ 995539 w 7639227"/>
              <a:gd name="connsiteY2" fmla="*/ 6393888 h 6452112"/>
              <a:gd name="connsiteX3" fmla="*/ 7757 w 7639227"/>
              <a:gd name="connsiteY3" fmla="*/ 6365104 h 6452112"/>
              <a:gd name="connsiteX4" fmla="*/ 49895 w 7639227"/>
              <a:gd name="connsiteY4" fmla="*/ 40219 h 6452112"/>
              <a:gd name="connsiteX5" fmla="*/ 241539 w 7639227"/>
              <a:gd name="connsiteY5" fmla="*/ 0 h 6452112"/>
              <a:gd name="connsiteX6" fmla="*/ 6439076 w 7639227"/>
              <a:gd name="connsiteY6" fmla="*/ 28166 h 6452112"/>
              <a:gd name="connsiteX7" fmla="*/ 7639227 w 7639227"/>
              <a:gd name="connsiteY7" fmla="*/ 58697 h 6452112"/>
              <a:gd name="connsiteX8" fmla="*/ 7589645 w 7639227"/>
              <a:gd name="connsiteY8" fmla="*/ 6366021 h 6452112"/>
              <a:gd name="connsiteX9" fmla="*/ 7402081 w 7639227"/>
              <a:gd name="connsiteY9" fmla="*/ 6430320 h 6452112"/>
              <a:gd name="connsiteX10" fmla="*/ 7149875 w 7639227"/>
              <a:gd name="connsiteY10" fmla="*/ 6433518 h 6452112"/>
              <a:gd name="connsiteX0" fmla="*/ 7149875 w 7641711"/>
              <a:gd name="connsiteY0" fmla="*/ 6433518 h 6473199"/>
              <a:gd name="connsiteX1" fmla="*/ 6560587 w 7641711"/>
              <a:gd name="connsiteY1" fmla="*/ 6424418 h 6473199"/>
              <a:gd name="connsiteX2" fmla="*/ 995539 w 7641711"/>
              <a:gd name="connsiteY2" fmla="*/ 6393888 h 6473199"/>
              <a:gd name="connsiteX3" fmla="*/ 7757 w 7641711"/>
              <a:gd name="connsiteY3" fmla="*/ 6365104 h 6473199"/>
              <a:gd name="connsiteX4" fmla="*/ 49895 w 7641711"/>
              <a:gd name="connsiteY4" fmla="*/ 40219 h 6473199"/>
              <a:gd name="connsiteX5" fmla="*/ 241539 w 7641711"/>
              <a:gd name="connsiteY5" fmla="*/ 0 h 6473199"/>
              <a:gd name="connsiteX6" fmla="*/ 6439076 w 7641711"/>
              <a:gd name="connsiteY6" fmla="*/ 28166 h 6473199"/>
              <a:gd name="connsiteX7" fmla="*/ 7639227 w 7641711"/>
              <a:gd name="connsiteY7" fmla="*/ 58697 h 6473199"/>
              <a:gd name="connsiteX8" fmla="*/ 7618786 w 7641711"/>
              <a:gd name="connsiteY8" fmla="*/ 6397885 h 6473199"/>
              <a:gd name="connsiteX9" fmla="*/ 7402081 w 7641711"/>
              <a:gd name="connsiteY9" fmla="*/ 6430320 h 6473199"/>
              <a:gd name="connsiteX10" fmla="*/ 7149875 w 7641711"/>
              <a:gd name="connsiteY10" fmla="*/ 6433518 h 6473199"/>
              <a:gd name="connsiteX0" fmla="*/ 7149875 w 7641711"/>
              <a:gd name="connsiteY0" fmla="*/ 6433518 h 6438168"/>
              <a:gd name="connsiteX1" fmla="*/ 6560587 w 7641711"/>
              <a:gd name="connsiteY1" fmla="*/ 6424418 h 6438168"/>
              <a:gd name="connsiteX2" fmla="*/ 995539 w 7641711"/>
              <a:gd name="connsiteY2" fmla="*/ 6393888 h 6438168"/>
              <a:gd name="connsiteX3" fmla="*/ 7757 w 7641711"/>
              <a:gd name="connsiteY3" fmla="*/ 6365104 h 6438168"/>
              <a:gd name="connsiteX4" fmla="*/ 49895 w 7641711"/>
              <a:gd name="connsiteY4" fmla="*/ 40219 h 6438168"/>
              <a:gd name="connsiteX5" fmla="*/ 241539 w 7641711"/>
              <a:gd name="connsiteY5" fmla="*/ 0 h 6438168"/>
              <a:gd name="connsiteX6" fmla="*/ 6439076 w 7641711"/>
              <a:gd name="connsiteY6" fmla="*/ 28166 h 6438168"/>
              <a:gd name="connsiteX7" fmla="*/ 7639227 w 7641711"/>
              <a:gd name="connsiteY7" fmla="*/ 58697 h 6438168"/>
              <a:gd name="connsiteX8" fmla="*/ 7618786 w 7641711"/>
              <a:gd name="connsiteY8" fmla="*/ 6397885 h 6438168"/>
              <a:gd name="connsiteX9" fmla="*/ 7402081 w 7641711"/>
              <a:gd name="connsiteY9" fmla="*/ 6430320 h 6438168"/>
              <a:gd name="connsiteX10" fmla="*/ 7149875 w 7641711"/>
              <a:gd name="connsiteY10" fmla="*/ 6433518 h 643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1711" h="6438168">
                <a:moveTo>
                  <a:pt x="7149875" y="6433518"/>
                </a:moveTo>
                <a:cubicBezTo>
                  <a:pt x="6975114" y="6433129"/>
                  <a:pt x="6756136" y="6429491"/>
                  <a:pt x="6560587" y="6424418"/>
                </a:cubicBezTo>
                <a:lnTo>
                  <a:pt x="995539" y="6393888"/>
                </a:lnTo>
                <a:lnTo>
                  <a:pt x="7757" y="6365104"/>
                </a:lnTo>
                <a:cubicBezTo>
                  <a:pt x="-20334" y="4216169"/>
                  <a:pt x="35849" y="2148514"/>
                  <a:pt x="49895" y="40219"/>
                </a:cubicBezTo>
                <a:lnTo>
                  <a:pt x="241539" y="0"/>
                </a:lnTo>
                <a:lnTo>
                  <a:pt x="6439076" y="28166"/>
                </a:lnTo>
                <a:cubicBezTo>
                  <a:pt x="6939139" y="58697"/>
                  <a:pt x="7296327" y="28165"/>
                  <a:pt x="7639227" y="58697"/>
                </a:cubicBezTo>
                <a:cubicBezTo>
                  <a:pt x="7638435" y="2070139"/>
                  <a:pt x="7653203" y="4107561"/>
                  <a:pt x="7618786" y="6397885"/>
                </a:cubicBezTo>
                <a:cubicBezTo>
                  <a:pt x="7625166" y="6478264"/>
                  <a:pt x="7566387" y="6409966"/>
                  <a:pt x="7402081" y="6430320"/>
                </a:cubicBezTo>
                <a:cubicBezTo>
                  <a:pt x="7343671" y="6432816"/>
                  <a:pt x="7254732" y="6433752"/>
                  <a:pt x="7149875" y="6433518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Espaço Reservado para Conteúdo 10" descr="Mesa de jantar&#10;&#10;Descrição gerada automaticamente">
            <a:extLst>
              <a:ext uri="{FF2B5EF4-FFF2-40B4-BE49-F238E27FC236}">
                <a16:creationId xmlns:a16="http://schemas.microsoft.com/office/drawing/2014/main" id="{FAD36250-59E2-4915-9A8C-E3D966987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7" y="758888"/>
            <a:ext cx="10889025" cy="3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9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5" r="-2" b="-2"/>
          <a:stretch/>
        </p:blipFill>
        <p:spPr>
          <a:xfrm>
            <a:off x="20" y="-154196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341" y="3002214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err="1"/>
              <a:t>REalidade</a:t>
            </a:r>
            <a:r>
              <a:rPr lang="en-US"/>
              <a:t> </a:t>
            </a:r>
            <a:r>
              <a:rPr lang="en-US" err="1"/>
              <a:t>Misturada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928" y="4541330"/>
            <a:ext cx="4576174" cy="183104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 </a:t>
            </a:r>
            <a:r>
              <a:rPr lang="en-US" err="1"/>
              <a:t>próximo</a:t>
            </a:r>
            <a:r>
              <a:rPr lang="en-US"/>
              <a:t> </a:t>
            </a:r>
            <a:r>
              <a:rPr lang="en-US" err="1"/>
              <a:t>ciclo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computação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22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0A3E50-2E45-4CFF-B2BC-385EA92D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VR?mR?Ar?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9D1E273-BA1B-4E60-B901-B29394F98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77" y="1423326"/>
            <a:ext cx="6039627" cy="40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D9769A-E1A8-4890-A4B7-FF5D5C1DC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030541-939E-4D9D-82AB-34D32FD1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79057" y="2200234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C72092-2B09-4FBA-B639-9D863254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7520" y="2255022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DB81DD-8F8C-4933-94B4-0E5595C5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41748" y="618134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0B73D1-A4C3-4A71-836A-5FD28F326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77662" y="659873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7C240A-DF10-436A-A7EC-0D70C531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598" y="1083379"/>
            <a:ext cx="4947424" cy="1364106"/>
          </a:xfrm>
        </p:spPr>
        <p:txBody>
          <a:bodyPr>
            <a:normAutofit/>
          </a:bodyPr>
          <a:lstStyle/>
          <a:p>
            <a:pPr algn="ctr"/>
            <a:r>
              <a:rPr lang="pt-BR" err="1"/>
              <a:t>Mr</a:t>
            </a:r>
            <a:r>
              <a:rPr lang="pt-BR"/>
              <a:t> = </a:t>
            </a:r>
            <a:r>
              <a:rPr lang="pt-BR" err="1"/>
              <a:t>Vr</a:t>
            </a:r>
            <a:r>
              <a:rPr lang="pt-BR"/>
              <a:t> + AR</a:t>
            </a:r>
          </a:p>
        </p:txBody>
      </p:sp>
      <p:pic>
        <p:nvPicPr>
          <p:cNvPr id="12" name="Mídia Online 11" title="The Rise Of Technology-Augmented Reality(AR), Virtual Reality(VR) And Mixed Reality(MR) |Simplilearn">
            <a:hlinkClick r:id="" action="ppaction://media"/>
            <a:extLst>
              <a:ext uri="{FF2B5EF4-FFF2-40B4-BE49-F238E27FC236}">
                <a16:creationId xmlns:a16="http://schemas.microsoft.com/office/drawing/2014/main" id="{723BBB8B-1027-4EAF-A494-F60778DE2A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6200" y="2870200"/>
            <a:ext cx="4678363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D1A5E-6958-4E2A-9500-4E3A5928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Luva de dados</a:t>
            </a:r>
          </a:p>
        </p:txBody>
      </p:sp>
      <p:pic>
        <p:nvPicPr>
          <p:cNvPr id="4" name="Imagem 4" descr="Uma imagem contendo ao ar livre, hidrante, grama, vestindo&#10;&#10;Descrição gerada automaticamente">
            <a:extLst>
              <a:ext uri="{FF2B5EF4-FFF2-40B4-BE49-F238E27FC236}">
                <a16:creationId xmlns:a16="http://schemas.microsoft.com/office/drawing/2014/main" id="{936B9722-2541-4A0C-8448-B71D1D33B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053" y="1831924"/>
            <a:ext cx="4489736" cy="2396984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AF3D14-2BD5-4B42-8657-3B67011BE02F}"/>
              </a:ext>
            </a:extLst>
          </p:cNvPr>
          <p:cNvSpPr txBox="1"/>
          <p:nvPr/>
        </p:nvSpPr>
        <p:spPr>
          <a:xfrm>
            <a:off x="5990665" y="228992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Permite transmitir sensações de toque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F550B6-8943-40EC-BADB-B3FA395A5662}"/>
              </a:ext>
            </a:extLst>
          </p:cNvPr>
          <p:cNvSpPr txBox="1"/>
          <p:nvPr/>
        </p:nvSpPr>
        <p:spPr>
          <a:xfrm>
            <a:off x="6038291" y="343292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Ainda estão em fase de protótipo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26972A-9BD7-4BD9-9707-E58FBE22863D}"/>
              </a:ext>
            </a:extLst>
          </p:cNvPr>
          <p:cNvSpPr txBox="1"/>
          <p:nvPr/>
        </p:nvSpPr>
        <p:spPr>
          <a:xfrm>
            <a:off x="6091519" y="43455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Custo de cerca de U$ 5.000</a:t>
            </a:r>
          </a:p>
        </p:txBody>
      </p:sp>
    </p:spTree>
    <p:extLst>
      <p:ext uri="{BB962C8B-B14F-4D97-AF65-F5344CB8AC3E}">
        <p14:creationId xmlns:p14="http://schemas.microsoft.com/office/powerpoint/2010/main" val="42132000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desvantagens/Limitações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DB18DC-DBA0-4542-9FDC-34B85D066332}"/>
              </a:ext>
            </a:extLst>
          </p:cNvPr>
          <p:cNvSpPr txBox="1"/>
          <p:nvPr/>
        </p:nvSpPr>
        <p:spPr>
          <a:xfrm>
            <a:off x="1564342" y="1934134"/>
            <a:ext cx="358648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O custo de hardware necessário para criar uma experiência de RV ainda é muito alto</a:t>
            </a:r>
            <a:endParaRPr lang="pt-BR"/>
          </a:p>
          <a:p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A tecnologia é recente, logo os  programadores ainda estão descobrindo a melhor forma de interagir com os ambientes virtuais</a:t>
            </a:r>
          </a:p>
          <a:p>
            <a:endParaRPr lang="pt-BR" sz="2800"/>
          </a:p>
          <a:p>
            <a:endParaRPr lang="pt-BR" sz="2800">
              <a:ea typeface="+mn-lt"/>
              <a:cs typeface="+mn-lt"/>
            </a:endParaRP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19AD31-045B-48A4-9CCA-A3FE435F9A2D}"/>
              </a:ext>
            </a:extLst>
          </p:cNvPr>
          <p:cNvSpPr txBox="1"/>
          <p:nvPr/>
        </p:nvSpPr>
        <p:spPr>
          <a:xfrm>
            <a:off x="6539752" y="1934135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Efeitos colaterais na saúde, como enjoos e dores de cabeça</a:t>
            </a:r>
            <a:endParaRPr lang="pt-BR"/>
          </a:p>
          <a:p>
            <a:endParaRPr lang="pt-BR" sz="2800"/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Doenças cibernéticas,  como a menor capacidade de entender a emoção de outras pessoas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85221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6" y="1918884"/>
            <a:ext cx="10462470" cy="4244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t-BR" b="0">
                <a:ea typeface="+mn-lt"/>
                <a:cs typeface="+mn-lt"/>
              </a:rPr>
              <a:t>Headsets serão mais populares: O preço é um dos principais fatores que limitam o acesso à realidade virtual.</a:t>
            </a:r>
            <a:endParaRPr lang="pt-BR"/>
          </a:p>
          <a:p>
            <a:pPr marL="457200" indent="-457200">
              <a:buFont typeface="Arial"/>
              <a:buChar char="•"/>
            </a:pPr>
            <a:r>
              <a:rPr lang="pt-BR" b="0">
                <a:ea typeface="+mn-lt"/>
                <a:cs typeface="+mn-lt"/>
              </a:rPr>
              <a:t>O poder de processamento dos computadores pode tornar a realidade virtual um mundo completamente imersivo</a:t>
            </a:r>
          </a:p>
          <a:p>
            <a:pPr marL="457200" indent="-457200">
              <a:buFont typeface="Arial"/>
              <a:buChar char="•"/>
            </a:pPr>
            <a:r>
              <a:rPr lang="pt-BR" b="0"/>
              <a:t>Rede 5G </a:t>
            </a:r>
            <a:r>
              <a:rPr lang="pt-BR" b="0">
                <a:ea typeface="+mn-lt"/>
                <a:cs typeface="+mn-lt"/>
              </a:rPr>
              <a:t>irá possibilitar uma transmissão mais rápida de imagens, vídeos e conteúdo imersivo</a:t>
            </a:r>
            <a:endParaRPr lang="pt-BR" b="0"/>
          </a:p>
          <a:p>
            <a:pPr marL="457200" indent="-457200">
              <a:buFont typeface="Arial"/>
              <a:buChar char="•"/>
            </a:pPr>
            <a:r>
              <a:rPr lang="pt-BR" b="0"/>
              <a:t>Surgimento de protocolos e estruturas universais, como as APIS e </a:t>
            </a:r>
            <a:r>
              <a:rPr lang="pt-BR" b="0" err="1"/>
              <a:t>SDKs</a:t>
            </a:r>
            <a:r>
              <a:rPr lang="pt-BR" b="0"/>
              <a:t>.</a:t>
            </a:r>
          </a:p>
          <a:p>
            <a:pPr marL="457200" indent="-457200">
              <a:buFont typeface="Arial"/>
              <a:buChar char="•"/>
            </a:pPr>
            <a:endParaRPr lang="pt-BR" b="0"/>
          </a:p>
          <a:p>
            <a:pPr marL="457200" indent="-457200">
              <a:buFont typeface="Arial"/>
              <a:buChar char="•"/>
            </a:pPr>
            <a:endParaRPr lang="pt-BR" b="0"/>
          </a:p>
          <a:p>
            <a:endParaRPr lang="pt-BR" b="0"/>
          </a:p>
        </p:txBody>
      </p:sp>
    </p:spTree>
    <p:extLst>
      <p:ext uri="{BB962C8B-B14F-4D97-AF65-F5344CB8AC3E}">
        <p14:creationId xmlns:p14="http://schemas.microsoft.com/office/powerpoint/2010/main" val="228793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1972340"/>
            <a:ext cx="10333074" cy="3827722"/>
          </a:xfrm>
        </p:spPr>
        <p:txBody>
          <a:bodyPr>
            <a:normAutofit/>
          </a:bodyPr>
          <a:lstStyle/>
          <a:p>
            <a:r>
              <a:rPr lang="pt-BR" sz="2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TORI, Romero; DA SILVA HOUNSELL, Marcelo. Introdução a realidade virtual e aumentada. </a:t>
            </a:r>
            <a:r>
              <a:rPr lang="pt-BR" sz="2000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Interação</a:t>
            </a:r>
            <a:r>
              <a:rPr lang="pt-BR" sz="2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7, p. 11, 2020.</a:t>
            </a:r>
          </a:p>
          <a:p>
            <a:endParaRPr lang="pt-BR" sz="2000" b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>
                <a:solidFill>
                  <a:srgbClr val="222222"/>
                </a:solidFill>
                <a:latin typeface="Arial" panose="020B0604020202020204" pitchFamily="34" charset="0"/>
              </a:rPr>
              <a:t>VAN KREVELEN, D. W. F.; POELMAN, Ronald. A survey of augmented reality technologies, applications and limitations. </a:t>
            </a:r>
            <a:r>
              <a:rPr lang="en-US" sz="2000">
                <a:solidFill>
                  <a:srgbClr val="222222"/>
                </a:solidFill>
                <a:latin typeface="Arial" panose="020B0604020202020204" pitchFamily="34" charset="0"/>
              </a:rPr>
              <a:t>International journal of virtual reality</a:t>
            </a:r>
            <a:r>
              <a:rPr lang="en-US" sz="2000" b="0">
                <a:solidFill>
                  <a:srgbClr val="222222"/>
                </a:solidFill>
                <a:latin typeface="Arial" panose="020B0604020202020204" pitchFamily="34" charset="0"/>
              </a:rPr>
              <a:t>, v. 9, n. 2, p. 1-20, 2010.</a:t>
            </a:r>
            <a:endParaRPr lang="pt-BR" sz="2000" b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pt-BR" sz="2000" b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>
                <a:solidFill>
                  <a:srgbClr val="222222"/>
                </a:solidFill>
                <a:latin typeface="Arial" panose="020B0604020202020204" pitchFamily="34" charset="0"/>
              </a:rPr>
              <a:t>Mixed Reality | Microsoft Docs - https://docs.microsoft.com/pt-br/windows/mixed-reality/discover/mixed-reality</a:t>
            </a:r>
            <a:endParaRPr lang="pt-BR" sz="2000" b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30095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128B-9834-4365-B031-C901CDA1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D3FE4-8872-4318-B47A-55970658E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1972340"/>
            <a:ext cx="10333074" cy="3827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b="0">
                <a:latin typeface="Arial"/>
                <a:ea typeface="+mn-lt"/>
                <a:cs typeface="+mn-lt"/>
              </a:rPr>
              <a:t>https://www.techtudo.com.br/noticias/2013/07/oculus-rift-entenda-como-funciona-e-como-ele-pode-revolucionar-os-games.ghtml</a:t>
            </a:r>
            <a:endParaRPr lang="pt-BR">
              <a:latin typeface="Arial"/>
            </a:endParaRPr>
          </a:p>
          <a:p>
            <a:endParaRPr lang="pt-BR" sz="2000" b="0">
              <a:latin typeface="Arial"/>
              <a:ea typeface="+mn-lt"/>
              <a:cs typeface="+mn-lt"/>
            </a:endParaRPr>
          </a:p>
          <a:p>
            <a:r>
              <a:rPr lang="pt-BR" sz="2000" b="0">
                <a:latin typeface="Arial"/>
                <a:ea typeface="+mn-lt"/>
                <a:cs typeface="+mn-lt"/>
              </a:rPr>
              <a:t>https://www1.folha.uol.com.br/tec/2021/11/dona-do-facebook-exibe-prototipo-de-luva-tatil-para-realidade-virtual.shtml</a:t>
            </a:r>
            <a:endParaRPr lang="pt-BR">
              <a:latin typeface="Arial"/>
            </a:endParaRPr>
          </a:p>
          <a:p>
            <a:endParaRPr lang="pt-BR" sz="2000" b="0">
              <a:latin typeface="Arial"/>
            </a:endParaRPr>
          </a:p>
          <a:p>
            <a:r>
              <a:rPr lang="pt-BR" sz="2000" b="0">
                <a:latin typeface="Arial"/>
                <a:ea typeface="+mn-lt"/>
                <a:cs typeface="+mn-lt"/>
              </a:rPr>
              <a:t>https://www.tecmundo.com.br/mercado/123579-a-historia-da-realidade-virtual.htm</a:t>
            </a:r>
            <a:endParaRPr lang="pt-BR">
              <a:latin typeface="Arial"/>
              <a:ea typeface="+mn-lt"/>
              <a:cs typeface="+mn-lt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2673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97" y="3528020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err="1"/>
              <a:t>REalidade</a:t>
            </a:r>
            <a:r>
              <a:rPr lang="en-US"/>
              <a:t> Virtual</a:t>
            </a:r>
          </a:p>
        </p:txBody>
      </p:sp>
    </p:spTree>
    <p:extLst>
      <p:ext uri="{BB962C8B-B14F-4D97-AF65-F5344CB8AC3E}">
        <p14:creationId xmlns:p14="http://schemas.microsoft.com/office/powerpoint/2010/main" val="49328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C5C31E-2C10-4A7C-B77E-F48D533C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pt-BR"/>
              <a:t>definição</a:t>
            </a:r>
          </a:p>
        </p:txBody>
      </p: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C0802189-F48A-4151-80FB-6C9CBBAA65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430046"/>
              </p:ext>
            </p:extLst>
          </p:nvPr>
        </p:nvGraphicFramePr>
        <p:xfrm>
          <a:off x="5185533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148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C5C31E-2C10-4A7C-B77E-F48D533C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015" y="747906"/>
            <a:ext cx="3811205" cy="2058793"/>
          </a:xfrm>
        </p:spPr>
        <p:txBody>
          <a:bodyPr>
            <a:normAutofit/>
          </a:bodyPr>
          <a:lstStyle/>
          <a:p>
            <a:pPr algn="ctr"/>
            <a:r>
              <a:rPr lang="pt-BR"/>
              <a:t>Imersão e presença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B7D688E-E182-497B-B855-B109CAD1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986561"/>
            <a:ext cx="6193116" cy="464483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468DFE-57AD-4FC1-8F4A-A4247DE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900" y="2997200"/>
            <a:ext cx="3768403" cy="3216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/>
              <a:t>Imersão: qualidade da imagem, campo de visão, estereoscopia e rastreamento. </a:t>
            </a:r>
          </a:p>
          <a:p>
            <a:pPr algn="ctr"/>
            <a:r>
              <a:rPr lang="pt-BR"/>
              <a:t>Presença: abrangência, combinação, envolvimento, vivacidade, interatividade e enredo.</a:t>
            </a:r>
          </a:p>
        </p:txBody>
      </p:sp>
    </p:spTree>
    <p:extLst>
      <p:ext uri="{BB962C8B-B14F-4D97-AF65-F5344CB8AC3E}">
        <p14:creationId xmlns:p14="http://schemas.microsoft.com/office/powerpoint/2010/main" val="12996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39FE-68FF-4088-81EC-3ADAC138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História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9E18B9B-FF40-415D-9252-B56BE41A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0500" y="1852095"/>
            <a:ext cx="2177890" cy="2057916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60A3FC-80AF-4659-9BEB-6944A9F674F5}"/>
              </a:ext>
            </a:extLst>
          </p:cNvPr>
          <p:cNvSpPr txBox="1"/>
          <p:nvPr/>
        </p:nvSpPr>
        <p:spPr>
          <a:xfrm>
            <a:off x="1125538" y="403859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1838 - Óculos estereoscópicos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04740C26-08AD-46ED-B85F-EA121D59F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0" y="911527"/>
            <a:ext cx="3136900" cy="39554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1745374-F601-4DB3-9E0E-153EB83AFAD7}"/>
              </a:ext>
            </a:extLst>
          </p:cNvPr>
          <p:cNvSpPr txBox="1"/>
          <p:nvPr/>
        </p:nvSpPr>
        <p:spPr>
          <a:xfrm>
            <a:off x="5197475" y="49156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Sensorama</a:t>
            </a:r>
            <a:r>
              <a:rPr lang="pt-BR" sz="2400"/>
              <a:t> - Década de 60</a:t>
            </a:r>
          </a:p>
        </p:txBody>
      </p:sp>
      <p:pic>
        <p:nvPicPr>
          <p:cNvPr id="8" name="Imagem 8" descr="Foto em preto e branco de homem com arma na mão&#10;&#10;Descrição gerada automaticamente">
            <a:extLst>
              <a:ext uri="{FF2B5EF4-FFF2-40B4-BE49-F238E27FC236}">
                <a16:creationId xmlns:a16="http://schemas.microsoft.com/office/drawing/2014/main" id="{EB25E169-AB7B-451D-914F-61243B0FA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0" y="1491004"/>
            <a:ext cx="2159000" cy="27710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D4DDF39-A086-4788-A955-CFA035D58FF3}"/>
              </a:ext>
            </a:extLst>
          </p:cNvPr>
          <p:cNvSpPr txBox="1"/>
          <p:nvPr/>
        </p:nvSpPr>
        <p:spPr>
          <a:xfrm>
            <a:off x="8813800" y="433069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Espada de </a:t>
            </a:r>
            <a:r>
              <a:rPr lang="pt-BR" sz="2400" err="1"/>
              <a:t>Dâmocles</a:t>
            </a:r>
            <a:r>
              <a:rPr lang="pt-BR" sz="2400"/>
              <a:t> - Década de 60</a:t>
            </a:r>
          </a:p>
        </p:txBody>
      </p:sp>
    </p:spTree>
    <p:extLst>
      <p:ext uri="{BB962C8B-B14F-4D97-AF65-F5344CB8AC3E}">
        <p14:creationId xmlns:p14="http://schemas.microsoft.com/office/powerpoint/2010/main" val="446794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39FE-68FF-4088-81EC-3ADAC138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História</a:t>
            </a:r>
            <a:endParaRPr lang="pt-BR" err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60A3FC-80AF-4659-9BEB-6944A9F674F5}"/>
              </a:ext>
            </a:extLst>
          </p:cNvPr>
          <p:cNvSpPr txBox="1"/>
          <p:nvPr/>
        </p:nvSpPr>
        <p:spPr>
          <a:xfrm>
            <a:off x="1333336" y="483025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View</a:t>
            </a:r>
            <a:r>
              <a:rPr lang="pt-BR" sz="2400"/>
              <a:t> Master - 1939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745374-F601-4DB3-9E0E-153EB83AFAD7}"/>
              </a:ext>
            </a:extLst>
          </p:cNvPr>
          <p:cNvSpPr txBox="1"/>
          <p:nvPr/>
        </p:nvSpPr>
        <p:spPr>
          <a:xfrm>
            <a:off x="3987754" y="31261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Virtual Boy- Década de 60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4DDF39-A086-4788-A955-CFA035D58FF3}"/>
              </a:ext>
            </a:extLst>
          </p:cNvPr>
          <p:cNvSpPr txBox="1"/>
          <p:nvPr/>
        </p:nvSpPr>
        <p:spPr>
          <a:xfrm>
            <a:off x="8008668" y="49776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D2D2810B-E950-491A-9165-7593F205D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683" y="3055052"/>
            <a:ext cx="3345536" cy="1714251"/>
          </a:xfr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7E1BF8A-2D56-4E4F-94A0-DC48F98BD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445" y="774208"/>
            <a:ext cx="3000870" cy="2236872"/>
          </a:xfrm>
          <a:prstGeom prst="rect">
            <a:avLst/>
          </a:prstGeom>
        </p:spPr>
      </p:pic>
      <p:pic>
        <p:nvPicPr>
          <p:cNvPr id="13" name="Imagem 13" descr="Uma imagem contendo bolsa&#10;&#10;Descrição gerada automaticamente">
            <a:extLst>
              <a:ext uri="{FF2B5EF4-FFF2-40B4-BE49-F238E27FC236}">
                <a16:creationId xmlns:a16="http://schemas.microsoft.com/office/drawing/2014/main" id="{8236301C-0B01-442C-89A6-515C3F284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664" y="1368316"/>
            <a:ext cx="3447690" cy="2137290"/>
          </a:xfrm>
          <a:prstGeom prst="rect">
            <a:avLst/>
          </a:prstGeom>
        </p:spPr>
      </p:pic>
      <p:pic>
        <p:nvPicPr>
          <p:cNvPr id="14" name="Imagem 14" descr="Uma imagem contendo livro, mesa&#10;&#10;Descrição gerada automaticamente">
            <a:extLst>
              <a:ext uri="{FF2B5EF4-FFF2-40B4-BE49-F238E27FC236}">
                <a16:creationId xmlns:a16="http://schemas.microsoft.com/office/drawing/2014/main" id="{9D2B74E8-2A08-4ED2-ADBD-41154CF33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634" y="3908305"/>
            <a:ext cx="2743200" cy="18288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E7FF763-3BAF-421D-9202-BD75C91CDA95}"/>
              </a:ext>
            </a:extLst>
          </p:cNvPr>
          <p:cNvSpPr txBox="1"/>
          <p:nvPr/>
        </p:nvSpPr>
        <p:spPr>
          <a:xfrm>
            <a:off x="10076340" y="452795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/>
              <a:t>Anos 20000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50579A-ACF2-42C9-9EDE-6E14179BE6C0}"/>
              </a:ext>
            </a:extLst>
          </p:cNvPr>
          <p:cNvSpPr txBox="1"/>
          <p:nvPr/>
        </p:nvSpPr>
        <p:spPr>
          <a:xfrm>
            <a:off x="9001184" y="34754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err="1"/>
              <a:t>Oculus</a:t>
            </a:r>
            <a:r>
              <a:rPr lang="pt-BR" sz="2400"/>
              <a:t> </a:t>
            </a:r>
            <a:r>
              <a:rPr lang="pt-BR" sz="2400" err="1"/>
              <a:t>Rift</a:t>
            </a:r>
            <a:endParaRPr lang="pt-BR" sz="240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F4E8B1-404A-4BDF-BB39-4B7F27F64C4C}"/>
              </a:ext>
            </a:extLst>
          </p:cNvPr>
          <p:cNvSpPr txBox="1"/>
          <p:nvPr/>
        </p:nvSpPr>
        <p:spPr>
          <a:xfrm>
            <a:off x="7815276" y="574373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Google </a:t>
            </a:r>
            <a:r>
              <a:rPr lang="pt-BR" sz="2400" err="1"/>
              <a:t>Cardboard</a:t>
            </a:r>
            <a:endParaRPr lang="pt-BR" sz="240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D64EAB8-FE87-4EEF-B010-35DAFC0CF341}"/>
              </a:ext>
            </a:extLst>
          </p:cNvPr>
          <p:cNvCxnSpPr/>
          <p:nvPr/>
        </p:nvCxnSpPr>
        <p:spPr>
          <a:xfrm>
            <a:off x="6591298" y="554831"/>
            <a:ext cx="11906" cy="5536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042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Usos da realidade virtual</a:t>
            </a:r>
          </a:p>
        </p:txBody>
      </p:sp>
      <p:pic>
        <p:nvPicPr>
          <p:cNvPr id="4" name="Imagem 4" descr="Uma imagem contendo pessoa, no interior, segurando, jovem&#10;&#10;Descrição gerada automaticamente">
            <a:extLst>
              <a:ext uri="{FF2B5EF4-FFF2-40B4-BE49-F238E27FC236}">
                <a16:creationId xmlns:a16="http://schemas.microsoft.com/office/drawing/2014/main" id="{927E2C67-3E4B-4CEB-8373-2DF44056E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03" y="1902392"/>
            <a:ext cx="3309009" cy="220308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644380-EA49-4392-B1A1-E98BB80DC9DB}"/>
              </a:ext>
            </a:extLst>
          </p:cNvPr>
          <p:cNvSpPr txBox="1"/>
          <p:nvPr/>
        </p:nvSpPr>
        <p:spPr>
          <a:xfrm>
            <a:off x="1547004" y="422119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Jogos e Filmes</a:t>
            </a:r>
          </a:p>
        </p:txBody>
      </p:sp>
      <p:pic>
        <p:nvPicPr>
          <p:cNvPr id="6" name="Imagem 6" descr="Homem com uniforme militar&#10;&#10;Descrição gerada automaticamente">
            <a:extLst>
              <a:ext uri="{FF2B5EF4-FFF2-40B4-BE49-F238E27FC236}">
                <a16:creationId xmlns:a16="http://schemas.microsoft.com/office/drawing/2014/main" id="{F3DD9815-B9A7-4F84-B2B3-6672F86F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8" y="761526"/>
            <a:ext cx="2743200" cy="17693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307133-882E-4236-9345-04E4A3B74DAC}"/>
              </a:ext>
            </a:extLst>
          </p:cNvPr>
          <p:cNvSpPr txBox="1"/>
          <p:nvPr/>
        </p:nvSpPr>
        <p:spPr>
          <a:xfrm>
            <a:off x="6708474" y="259655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Treinamentos militares</a:t>
            </a:r>
          </a:p>
        </p:txBody>
      </p:sp>
      <p:pic>
        <p:nvPicPr>
          <p:cNvPr id="8" name="Imagem 8" descr="Homem em frente a mesa com computador&#10;&#10;Descrição gerada automaticamente">
            <a:extLst>
              <a:ext uri="{FF2B5EF4-FFF2-40B4-BE49-F238E27FC236}">
                <a16:creationId xmlns:a16="http://schemas.microsoft.com/office/drawing/2014/main" id="{E564D8EC-EA47-48D6-951E-B3C5D1EC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58" y="3158227"/>
            <a:ext cx="3347050" cy="15767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4B5D045-BA83-4EB7-B3DD-77268287EF45}"/>
              </a:ext>
            </a:extLst>
          </p:cNvPr>
          <p:cNvSpPr txBox="1"/>
          <p:nvPr/>
        </p:nvSpPr>
        <p:spPr>
          <a:xfrm>
            <a:off x="9779520" y="481362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Saúde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398CD945-EE9E-4BA4-AAA4-F83B6C067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495" y="3491902"/>
            <a:ext cx="3318294" cy="203080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3FB4B1-B4FF-4043-9AB7-248A36620F68}"/>
              </a:ext>
            </a:extLst>
          </p:cNvPr>
          <p:cNvSpPr txBox="1"/>
          <p:nvPr/>
        </p:nvSpPr>
        <p:spPr>
          <a:xfrm>
            <a:off x="5630171" y="55870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56537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E92EE-CDED-44D2-A17C-7BD2CAC4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Custos da realidade virtual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BDAF2D-6413-438E-B6FA-F6A419A5F419}"/>
              </a:ext>
            </a:extLst>
          </p:cNvPr>
          <p:cNvSpPr txBox="1"/>
          <p:nvPr/>
        </p:nvSpPr>
        <p:spPr>
          <a:xfrm>
            <a:off x="712694" y="2124635"/>
            <a:ext cx="998219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/>
              <a:t>O custo de um </a:t>
            </a:r>
            <a:r>
              <a:rPr lang="pt-BR" sz="2800">
                <a:ea typeface="+mn-lt"/>
                <a:cs typeface="+mn-lt"/>
              </a:rPr>
              <a:t>head-mounted display</a:t>
            </a:r>
            <a:r>
              <a:rPr lang="pt-BR" sz="2800"/>
              <a:t> estão em torno de 3 a 5 mil reais, podendo facilmente passar deste valor</a:t>
            </a:r>
          </a:p>
          <a:p>
            <a:endParaRPr lang="pt-BR" sz="2800"/>
          </a:p>
          <a:p>
            <a:r>
              <a:rPr lang="pt-BR" sz="2800"/>
              <a:t>No entanto, muitos ainda precisam de um dispositivo de alto desempenho na qual são conectados, como um computador ou console.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61370FE-ED3C-4EA3-B991-46D88EE6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1" y="3942338"/>
            <a:ext cx="3763296" cy="21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3D colorful bars">
            <a:extLst>
              <a:ext uri="{FF2B5EF4-FFF2-40B4-BE49-F238E27FC236}">
                <a16:creationId xmlns:a16="http://schemas.microsoft.com/office/drawing/2014/main" id="{A8E35048-C9CD-4592-A426-CEB07151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-154196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C1ED6-5499-4CC1-88C7-15A95679F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341" y="3002214"/>
            <a:ext cx="4477789" cy="1706880"/>
          </a:xfrm>
        </p:spPr>
        <p:txBody>
          <a:bodyPr anchor="b">
            <a:normAutofit/>
          </a:bodyPr>
          <a:lstStyle/>
          <a:p>
            <a:r>
              <a:rPr lang="en-US" err="1"/>
              <a:t>REalidade</a:t>
            </a:r>
            <a:r>
              <a:rPr lang="en-US"/>
              <a:t> </a:t>
            </a:r>
            <a:r>
              <a:rPr lang="en-US" err="1"/>
              <a:t>Aumentada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223-041C-4D1A-99CB-0ACE0A8A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928" y="4541330"/>
            <a:ext cx="4576174" cy="183104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 </a:t>
            </a:r>
            <a:r>
              <a:rPr lang="en-US" err="1"/>
              <a:t>realidade</a:t>
            </a:r>
            <a:r>
              <a:rPr lang="en-US"/>
              <a:t> </a:t>
            </a:r>
            <a:r>
              <a:rPr lang="en-US" err="1"/>
              <a:t>diminuída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19149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RegularSeedRightStep">
      <a:dk1>
        <a:srgbClr val="000000"/>
      </a:dk1>
      <a:lt1>
        <a:srgbClr val="FFFFFF"/>
      </a:lt1>
      <a:dk2>
        <a:srgbClr val="233A3E"/>
      </a:dk2>
      <a:lt2>
        <a:srgbClr val="E2E8E8"/>
      </a:lt2>
      <a:accent1>
        <a:srgbClr val="D73C39"/>
      </a:accent1>
      <a:accent2>
        <a:srgbClr val="C56C27"/>
      </a:accent2>
      <a:accent3>
        <a:srgbClr val="B8A431"/>
      </a:accent3>
      <a:accent4>
        <a:srgbClr val="8AB023"/>
      </a:accent4>
      <a:accent5>
        <a:srgbClr val="5BB931"/>
      </a:accent5>
      <a:accent6>
        <a:srgbClr val="25BA34"/>
      </a:accent6>
      <a:hlink>
        <a:srgbClr val="319193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1166</Words>
  <Application>Microsoft Office PowerPoint</Application>
  <PresentationFormat>Widescreen</PresentationFormat>
  <Paragraphs>102</Paragraphs>
  <Slides>19</Slides>
  <Notes>9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</vt:lpstr>
      <vt:lpstr>Segoe UI</vt:lpstr>
      <vt:lpstr>The Hand</vt:lpstr>
      <vt:lpstr>The Serif Hand</vt:lpstr>
      <vt:lpstr>ChitchatVTI</vt:lpstr>
      <vt:lpstr>REalidade Virtual, diminuida, Aumentada, misturada,  Alternativa </vt:lpstr>
      <vt:lpstr>REalidade Virtual</vt:lpstr>
      <vt:lpstr>definição</vt:lpstr>
      <vt:lpstr>Imersão e presença</vt:lpstr>
      <vt:lpstr>História</vt:lpstr>
      <vt:lpstr>História</vt:lpstr>
      <vt:lpstr>Usos da realidade virtual</vt:lpstr>
      <vt:lpstr>Custos da realidade virtual</vt:lpstr>
      <vt:lpstr>REalidade Aumentada</vt:lpstr>
      <vt:lpstr>VR VS. AR</vt:lpstr>
      <vt:lpstr>Realidade Diminuida </vt:lpstr>
      <vt:lpstr>REalidade Misturada</vt:lpstr>
      <vt:lpstr>VR?mR?Ar?</vt:lpstr>
      <vt:lpstr>Mr = Vr + AR</vt:lpstr>
      <vt:lpstr>Luva de dados</vt:lpstr>
      <vt:lpstr>desvantagens/Limitações</vt:lpstr>
      <vt:lpstr>futuro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Martha Lanser Bloemer</cp:lastModifiedBy>
  <cp:revision>1</cp:revision>
  <dcterms:created xsi:type="dcterms:W3CDTF">2013-07-15T20:26:40Z</dcterms:created>
  <dcterms:modified xsi:type="dcterms:W3CDTF">2022-03-09T23:44:45Z</dcterms:modified>
</cp:coreProperties>
</file>